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61" r:id="rId4"/>
    <p:sldId id="262" r:id="rId5"/>
    <p:sldId id="266" r:id="rId6"/>
    <p:sldId id="265" r:id="rId7"/>
    <p:sldId id="263" r:id="rId8"/>
    <p:sldId id="264" r:id="rId9"/>
  </p:sldIdLst>
  <p:sldSz cx="12192000" cy="685800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114026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228051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342077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456103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570128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684154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798180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912205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DCDCDC"/>
    <a:srgbClr val="E5EBFF"/>
    <a:srgbClr val="DCECF7"/>
    <a:srgbClr val="EBF0FF"/>
    <a:srgbClr val="89B9FF"/>
    <a:srgbClr val="2D80FF"/>
    <a:srgbClr val="0F6FFF"/>
    <a:srgbClr val="0067B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8" autoAdjust="0"/>
    <p:restoredTop sz="94660"/>
  </p:normalViewPr>
  <p:slideViewPr>
    <p:cSldViewPr>
      <p:cViewPr varScale="1">
        <p:scale>
          <a:sx n="106" d="100"/>
          <a:sy n="106" d="100"/>
        </p:scale>
        <p:origin x="102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6-03T12:39:56.123" idx="1">
    <p:pos x="2988" y="436"/>
    <p:text>ppt가 전체 10장을 넘지 않도록 작성합니다</p:text>
    <p:extLst>
      <p:ext uri="{C676402C-5697-4E1C-873F-D02D1690AC5C}">
        <p15:threadingInfo xmlns:p15="http://schemas.microsoft.com/office/powerpoint/2012/main" timeZoneBias="-5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10A93-50B4-44CD-B88E-66DE1991ACE1}" type="datetimeFigureOut">
              <a:rPr lang="ko-KR" altLang="en-US" smtClean="0"/>
              <a:t>2020-07-07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A9F69-AA67-4C8D-91C4-EBDCE1AABD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246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1pPr>
    <a:lvl2pPr marL="114026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2pPr>
    <a:lvl3pPr marL="228051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3pPr>
    <a:lvl4pPr marL="342077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4pPr>
    <a:lvl5pPr marL="456103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5pPr>
    <a:lvl6pPr marL="570128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6pPr>
    <a:lvl7pPr marL="684154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7pPr>
    <a:lvl8pPr marL="798180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8pPr>
    <a:lvl9pPr marL="912205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A9F69-AA67-4C8D-91C4-EBDCE1AABD8F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4500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CDA52973-1D56-447D-8E15-6A6E994BF865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E6E6E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모서리가 둥근 직사각형 9">
            <a:extLst>
              <a:ext uri="{FF2B5EF4-FFF2-40B4-BE49-F238E27FC236}">
                <a16:creationId xmlns:a16="http://schemas.microsoft.com/office/drawing/2014/main" id="{57C44657-5786-47CA-A177-A60EA898A94B}"/>
              </a:ext>
            </a:extLst>
          </p:cNvPr>
          <p:cNvSpPr/>
          <p:nvPr userDrawn="1"/>
        </p:nvSpPr>
        <p:spPr bwMode="auto">
          <a:xfrm>
            <a:off x="193964" y="171000"/>
            <a:ext cx="11806692" cy="6516000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759" y="2130443"/>
            <a:ext cx="10362484" cy="1469907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622" y="3886267"/>
            <a:ext cx="8534758" cy="1752466"/>
          </a:xfrm>
        </p:spPr>
        <p:txBody>
          <a:bodyPr/>
          <a:lstStyle>
            <a:lvl1pPr marL="0" indent="0" algn="ctr">
              <a:buNone/>
              <a:defRPr/>
            </a:lvl1pPr>
            <a:lvl2pPr marL="193530" indent="0" algn="ctr">
              <a:buNone/>
              <a:defRPr/>
            </a:lvl2pPr>
            <a:lvl3pPr marL="387060" indent="0" algn="ctr">
              <a:buNone/>
              <a:defRPr/>
            </a:lvl3pPr>
            <a:lvl4pPr marL="580590" indent="0" algn="ctr">
              <a:buNone/>
              <a:defRPr/>
            </a:lvl4pPr>
            <a:lvl5pPr marL="774120" indent="0" algn="ctr">
              <a:buNone/>
              <a:defRPr/>
            </a:lvl5pPr>
            <a:lvl6pPr marL="967651" indent="0" algn="ctr">
              <a:buNone/>
              <a:defRPr/>
            </a:lvl6pPr>
            <a:lvl7pPr marL="1161181" indent="0" algn="ctr">
              <a:buNone/>
              <a:defRPr/>
            </a:lvl7pPr>
            <a:lvl8pPr marL="1354711" indent="0" algn="ctr">
              <a:buNone/>
              <a:defRPr/>
            </a:lvl8pPr>
            <a:lvl9pPr marL="1548241" indent="0" algn="ctr">
              <a:buNone/>
              <a:defRPr/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anchor="ctr"/>
          <a:lstStyle>
            <a:lvl1pPr>
              <a:defRPr sz="1600" b="1">
                <a:latin typeface="+mn-ea"/>
                <a:ea typeface="+mn-ea"/>
              </a:defRPr>
            </a:lvl1pPr>
          </a:lstStyle>
          <a:p>
            <a:fld id="{1B9E2791-ACE6-4D7B-80B5-40A42C4810A0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  <p:pic>
        <p:nvPicPr>
          <p:cNvPr id="4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3954ADD3-BF13-4EF0-8325-61E5AEBAB1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그림 39">
            <a:extLst>
              <a:ext uri="{FF2B5EF4-FFF2-40B4-BE49-F238E27FC236}">
                <a16:creationId xmlns:a16="http://schemas.microsoft.com/office/drawing/2014/main" id="{D90ADC6C-89C2-4602-81EA-2DEB926B29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95" b="97161" l="3275" r="97103">
                        <a14:foregroundMark x1="20277" y1="20315" x2="21725" y2="28328"/>
                        <a14:foregroundMark x1="21725" y1="28328" x2="27771" y2="18675"/>
                        <a14:foregroundMark x1="27771" y1="18675" x2="23426" y2="19937"/>
                        <a14:foregroundMark x1="36020" y1="14826" x2="28463" y2="24101"/>
                        <a14:foregroundMark x1="28463" y1="24101" x2="34257" y2="17539"/>
                        <a14:foregroundMark x1="34257" y1="17539" x2="32746" y2="16467"/>
                        <a14:foregroundMark x1="41562" y1="3849" x2="20970" y2="17729"/>
                        <a14:foregroundMark x1="20970" y1="17729" x2="10831" y2="33249"/>
                        <a14:foregroundMark x1="10831" y1="33249" x2="6297" y2="48265"/>
                        <a14:foregroundMark x1="6297" y1="48265" x2="9950" y2="63785"/>
                        <a14:foregroundMark x1="9950" y1="63785" x2="14106" y2="72303"/>
                        <a14:foregroundMark x1="14106" y1="72303" x2="28715" y2="84164"/>
                        <a14:foregroundMark x1="28715" y1="84164" x2="35579" y2="86562"/>
                        <a14:foregroundMark x1="35579" y1="86562" x2="49811" y2="87256"/>
                        <a14:foregroundMark x1="49811" y1="87256" x2="56990" y2="87129"/>
                        <a14:foregroundMark x1="56990" y1="87129" x2="65680" y2="81956"/>
                        <a14:foregroundMark x1="65680" y1="81956" x2="71725" y2="75521"/>
                        <a14:foregroundMark x1="71725" y1="75521" x2="77645" y2="49211"/>
                        <a14:foregroundMark x1="77645" y1="49211" x2="77078" y2="41136"/>
                        <a14:foregroundMark x1="77078" y1="41136" x2="74055" y2="32429"/>
                        <a14:foregroundMark x1="74055" y1="32429" x2="55793" y2="12808"/>
                        <a14:foregroundMark x1="55793" y1="12808" x2="40302" y2="4795"/>
                        <a14:foregroundMark x1="8753" y1="34637" x2="4597" y2="41388"/>
                        <a14:foregroundMark x1="4597" y1="41388" x2="9005" y2="36719"/>
                        <a14:foregroundMark x1="5982" y1="38738" x2="2771" y2="46246"/>
                        <a14:foregroundMark x1="2771" y1="46246" x2="3149" y2="53565"/>
                        <a14:foregroundMark x1="3149" y1="53565" x2="3652" y2="44606"/>
                        <a14:foregroundMark x1="3652" y1="44606" x2="3275" y2="43722"/>
                        <a14:foregroundMark x1="89421" y1="29968" x2="90806" y2="58801"/>
                        <a14:foregroundMark x1="90806" y1="58801" x2="89987" y2="44290"/>
                        <a14:foregroundMark x1="93262" y1="34637" x2="94584" y2="51735"/>
                        <a14:foregroundMark x1="94584" y1="51735" x2="94332" y2="38738"/>
                        <a14:foregroundMark x1="96411" y1="46435" x2="97229" y2="46625"/>
                        <a14:foregroundMark x1="53212" y1="94574" x2="45214" y2="95457"/>
                        <a14:foregroundMark x1="45214" y1="95457" x2="50693" y2="89842"/>
                        <a14:foregroundMark x1="50693" y1="89842" x2="55793" y2="93628"/>
                        <a14:foregroundMark x1="52519" y1="97161" x2="51700" y2="97035"/>
                        <a14:foregroundMark x1="90491" y1="75205" x2="89987" y2="76025"/>
                        <a14:foregroundMark x1="91184" y1="74763" x2="89421" y2="7659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12520" y="107091"/>
            <a:ext cx="1058800" cy="1056802"/>
          </a:xfrm>
          <a:prstGeom prst="rect">
            <a:avLst/>
          </a:prstGeom>
        </p:spPr>
      </p:pic>
      <p:sp>
        <p:nvSpPr>
          <p:cNvPr id="19" name="Rectangle 5">
            <a:extLst>
              <a:ext uri="{FF2B5EF4-FFF2-40B4-BE49-F238E27FC236}">
                <a16:creationId xmlns:a16="http://schemas.microsoft.com/office/drawing/2014/main" id="{5A553644-ADFC-4346-BCBC-8F6E9546118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220650"/>
            <a:ext cx="5328592" cy="47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</a:t>
            </a:r>
            <a:r>
              <a:rPr lang="ko-KR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980727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242" y="274496"/>
            <a:ext cx="9806149" cy="894462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1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2" y="58173"/>
            <a:ext cx="1080121" cy="84303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타원 17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41325" y="34101"/>
            <a:ext cx="1158131" cy="881677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189177" y="57811"/>
            <a:ext cx="955495" cy="889049"/>
            <a:chOff x="11092379" y="76038"/>
            <a:chExt cx="980140" cy="1041409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79" y="76038"/>
              <a:ext cx="980139" cy="1041409"/>
            </a:xfrm>
            <a:prstGeom prst="rect">
              <a:avLst/>
            </a:prstGeom>
          </p:spPr>
        </p:pic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99954" y="91164"/>
              <a:ext cx="972565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5E47B492-DE7B-4EFA-BAB5-43B89139F4D0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23" name="Rectangle 5">
            <a:extLst>
              <a:ext uri="{FF2B5EF4-FFF2-40B4-BE49-F238E27FC236}">
                <a16:creationId xmlns:a16="http://schemas.microsoft.com/office/drawing/2014/main" id="{F3B967D0-A5C6-4BED-81AC-69406A466E8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141" y="4407035"/>
            <a:ext cx="10363378" cy="1362058"/>
          </a:xfrm>
        </p:spPr>
        <p:txBody>
          <a:bodyPr anchor="t"/>
          <a:lstStyle>
            <a:lvl1pPr algn="l">
              <a:defRPr sz="1693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141" y="2906554"/>
            <a:ext cx="10363378" cy="1500481"/>
          </a:xfrm>
        </p:spPr>
        <p:txBody>
          <a:bodyPr anchor="b"/>
          <a:lstStyle>
            <a:lvl1pPr marL="0" indent="0">
              <a:buNone/>
              <a:defRPr sz="847"/>
            </a:lvl1pPr>
            <a:lvl2pPr marL="193530" indent="0">
              <a:buNone/>
              <a:defRPr sz="762"/>
            </a:lvl2pPr>
            <a:lvl3pPr marL="387060" indent="0">
              <a:buNone/>
              <a:defRPr sz="677"/>
            </a:lvl3pPr>
            <a:lvl4pPr marL="580590" indent="0">
              <a:buNone/>
              <a:defRPr sz="593"/>
            </a:lvl4pPr>
            <a:lvl5pPr marL="774120" indent="0">
              <a:buNone/>
              <a:defRPr sz="593"/>
            </a:lvl5pPr>
            <a:lvl6pPr marL="967651" indent="0">
              <a:buNone/>
              <a:defRPr sz="593"/>
            </a:lvl6pPr>
            <a:lvl7pPr marL="1161181" indent="0">
              <a:buNone/>
              <a:defRPr sz="593"/>
            </a:lvl7pPr>
            <a:lvl8pPr marL="1354711" indent="0">
              <a:buNone/>
              <a:defRPr sz="593"/>
            </a:lvl8pPr>
            <a:lvl9pPr marL="1548241" indent="0">
              <a:buNone/>
              <a:defRPr sz="593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1273216D-AE5C-4E16-8F72-E09E1D870C3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ECDFEB33-F311-4CEA-BFDC-B8E33E9E408C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313670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제목 1"/>
          <p:cNvSpPr txBox="1">
            <a:spLocks/>
          </p:cNvSpPr>
          <p:nvPr userDrawn="1"/>
        </p:nvSpPr>
        <p:spPr bwMode="auto">
          <a:xfrm>
            <a:off x="609242" y="274495"/>
            <a:ext cx="10023558" cy="96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19353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38706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58059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77412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kern="0"/>
              <a:t>마스터 제목 스타일 편집</a:t>
            </a:r>
          </a:p>
        </p:txBody>
      </p:sp>
      <p:pic>
        <p:nvPicPr>
          <p:cNvPr id="1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타원 17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242" y="1600269"/>
            <a:ext cx="5443753" cy="4525971"/>
          </a:xfrm>
        </p:spPr>
        <p:txBody>
          <a:bodyPr/>
          <a:lstStyle>
            <a:lvl1pPr>
              <a:defRPr sz="1185"/>
            </a:lvl1pPr>
            <a:lvl2pPr>
              <a:defRPr sz="1016"/>
            </a:lvl2pPr>
            <a:lvl3pPr>
              <a:defRPr sz="847"/>
            </a:lvl3pPr>
            <a:lvl4pPr>
              <a:defRPr sz="762"/>
            </a:lvl4pPr>
            <a:lvl5pPr>
              <a:defRPr sz="762"/>
            </a:lvl5pPr>
            <a:lvl6pPr>
              <a:defRPr sz="762"/>
            </a:lvl6pPr>
            <a:lvl7pPr>
              <a:defRPr sz="762"/>
            </a:lvl7pPr>
            <a:lvl8pPr>
              <a:defRPr sz="762"/>
            </a:lvl8pPr>
            <a:lvl9pPr>
              <a:defRPr sz="762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39006" y="1600269"/>
            <a:ext cx="5443753" cy="4525971"/>
          </a:xfrm>
        </p:spPr>
        <p:txBody>
          <a:bodyPr/>
          <a:lstStyle>
            <a:lvl1pPr>
              <a:defRPr sz="1185"/>
            </a:lvl1pPr>
            <a:lvl2pPr>
              <a:defRPr sz="1016"/>
            </a:lvl2pPr>
            <a:lvl3pPr>
              <a:defRPr sz="847"/>
            </a:lvl3pPr>
            <a:lvl4pPr>
              <a:defRPr sz="762"/>
            </a:lvl4pPr>
            <a:lvl5pPr>
              <a:defRPr sz="762"/>
            </a:lvl5pPr>
            <a:lvl6pPr>
              <a:defRPr sz="762"/>
            </a:lvl6pPr>
            <a:lvl7pPr>
              <a:defRPr sz="762"/>
            </a:lvl7pPr>
            <a:lvl8pPr>
              <a:defRPr sz="762"/>
            </a:lvl8pPr>
            <a:lvl9pPr>
              <a:defRPr sz="762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제목 1"/>
          <p:cNvSpPr>
            <a:spLocks noGrp="1"/>
          </p:cNvSpPr>
          <p:nvPr>
            <p:ph type="title"/>
          </p:nvPr>
        </p:nvSpPr>
        <p:spPr>
          <a:xfrm>
            <a:off x="609242" y="274495"/>
            <a:ext cx="10023558" cy="9601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pic>
        <p:nvPicPr>
          <p:cNvPr id="1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24" name="Rectangle 5">
            <a:extLst>
              <a:ext uri="{FF2B5EF4-FFF2-40B4-BE49-F238E27FC236}">
                <a16:creationId xmlns:a16="http://schemas.microsoft.com/office/drawing/2014/main" id="{3A7A41C0-A6AB-4F9D-AE40-FC639710EDB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242" y="1535087"/>
            <a:ext cx="5387308" cy="639704"/>
          </a:xfrm>
        </p:spPr>
        <p:txBody>
          <a:bodyPr anchor="b"/>
          <a:lstStyle>
            <a:lvl1pPr marL="0" indent="0">
              <a:buNone/>
              <a:defRPr sz="1016" b="1"/>
            </a:lvl1pPr>
            <a:lvl2pPr marL="193530" indent="0">
              <a:buNone/>
              <a:defRPr sz="847" b="1"/>
            </a:lvl2pPr>
            <a:lvl3pPr marL="387060" indent="0">
              <a:buNone/>
              <a:defRPr sz="762" b="1"/>
            </a:lvl3pPr>
            <a:lvl4pPr marL="580590" indent="0">
              <a:buNone/>
              <a:defRPr sz="677" b="1"/>
            </a:lvl4pPr>
            <a:lvl5pPr marL="774120" indent="0">
              <a:buNone/>
              <a:defRPr sz="677" b="1"/>
            </a:lvl5pPr>
            <a:lvl6pPr marL="967651" indent="0">
              <a:buNone/>
              <a:defRPr sz="677" b="1"/>
            </a:lvl6pPr>
            <a:lvl7pPr marL="1161181" indent="0">
              <a:buNone/>
              <a:defRPr sz="677" b="1"/>
            </a:lvl7pPr>
            <a:lvl8pPr marL="1354711" indent="0">
              <a:buNone/>
              <a:defRPr sz="677" b="1"/>
            </a:lvl8pPr>
            <a:lvl9pPr marL="1548241" indent="0">
              <a:buNone/>
              <a:defRPr sz="677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242" y="2174793"/>
            <a:ext cx="5387308" cy="3951447"/>
          </a:xfrm>
        </p:spPr>
        <p:txBody>
          <a:bodyPr/>
          <a:lstStyle>
            <a:lvl1pPr>
              <a:defRPr sz="1016"/>
            </a:lvl1pPr>
            <a:lvl2pPr>
              <a:defRPr sz="847"/>
            </a:lvl2pPr>
            <a:lvl3pPr>
              <a:defRPr sz="762"/>
            </a:lvl3pPr>
            <a:lvl4pPr>
              <a:defRPr sz="677"/>
            </a:lvl4pPr>
            <a:lvl5pPr>
              <a:defRPr sz="677"/>
            </a:lvl5pPr>
            <a:lvl6pPr>
              <a:defRPr sz="677"/>
            </a:lvl6pPr>
            <a:lvl7pPr>
              <a:defRPr sz="677"/>
            </a:lvl7pPr>
            <a:lvl8pPr>
              <a:defRPr sz="677"/>
            </a:lvl8pPr>
            <a:lvl9pPr>
              <a:defRPr sz="67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658" y="1535087"/>
            <a:ext cx="5389100" cy="639704"/>
          </a:xfrm>
        </p:spPr>
        <p:txBody>
          <a:bodyPr anchor="b"/>
          <a:lstStyle>
            <a:lvl1pPr marL="0" indent="0">
              <a:buNone/>
              <a:defRPr sz="1016" b="1"/>
            </a:lvl1pPr>
            <a:lvl2pPr marL="193530" indent="0">
              <a:buNone/>
              <a:defRPr sz="847" b="1"/>
            </a:lvl2pPr>
            <a:lvl3pPr marL="387060" indent="0">
              <a:buNone/>
              <a:defRPr sz="762" b="1"/>
            </a:lvl3pPr>
            <a:lvl4pPr marL="580590" indent="0">
              <a:buNone/>
              <a:defRPr sz="677" b="1"/>
            </a:lvl4pPr>
            <a:lvl5pPr marL="774120" indent="0">
              <a:buNone/>
              <a:defRPr sz="677" b="1"/>
            </a:lvl5pPr>
            <a:lvl6pPr marL="967651" indent="0">
              <a:buNone/>
              <a:defRPr sz="677" b="1"/>
            </a:lvl6pPr>
            <a:lvl7pPr marL="1161181" indent="0">
              <a:buNone/>
              <a:defRPr sz="677" b="1"/>
            </a:lvl7pPr>
            <a:lvl8pPr marL="1354711" indent="0">
              <a:buNone/>
              <a:defRPr sz="677" b="1"/>
            </a:lvl8pPr>
            <a:lvl9pPr marL="1548241" indent="0">
              <a:buNone/>
              <a:defRPr sz="677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658" y="2174793"/>
            <a:ext cx="5389100" cy="3951447"/>
          </a:xfrm>
        </p:spPr>
        <p:txBody>
          <a:bodyPr/>
          <a:lstStyle>
            <a:lvl1pPr>
              <a:defRPr sz="1016"/>
            </a:lvl1pPr>
            <a:lvl2pPr>
              <a:defRPr sz="847"/>
            </a:lvl2pPr>
            <a:lvl3pPr>
              <a:defRPr sz="762"/>
            </a:lvl3pPr>
            <a:lvl4pPr>
              <a:defRPr sz="677"/>
            </a:lvl4pPr>
            <a:lvl5pPr>
              <a:defRPr sz="677"/>
            </a:lvl5pPr>
            <a:lvl6pPr>
              <a:defRPr sz="677"/>
            </a:lvl6pPr>
            <a:lvl7pPr>
              <a:defRPr sz="677"/>
            </a:lvl7pPr>
            <a:lvl8pPr>
              <a:defRPr sz="677"/>
            </a:lvl8pPr>
            <a:lvl9pPr>
              <a:defRPr sz="67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1422B975-BC7B-4CF0-8DB4-359E943A8CC9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제목 1"/>
          <p:cNvSpPr>
            <a:spLocks noGrp="1"/>
          </p:cNvSpPr>
          <p:nvPr>
            <p:ph type="title"/>
          </p:nvPr>
        </p:nvSpPr>
        <p:spPr>
          <a:xfrm>
            <a:off x="609242" y="274495"/>
            <a:ext cx="10023558" cy="9601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pic>
        <p:nvPicPr>
          <p:cNvPr id="2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타원 28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31" name="그림 30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32" name="타원 31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D8F5D9A8-12C7-4920-A6A4-3347FB8303B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609242" y="274495"/>
            <a:ext cx="10023558" cy="9601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pic>
        <p:nvPicPr>
          <p:cNvPr id="2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타원 23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26" name="그림 25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7" name="타원 26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5CBDE85-7A90-4E0D-A069-60A53FFDD887}"/>
              </a:ext>
            </a:extLst>
          </p:cNvPr>
          <p:cNvSpPr/>
          <p:nvPr userDrawn="1"/>
        </p:nvSpPr>
        <p:spPr bwMode="auto">
          <a:xfrm>
            <a:off x="0" y="0"/>
            <a:ext cx="12192000" cy="1253235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5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FDCB5F5F-4902-4AFC-9736-2C5F4C6325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타원 15">
            <a:extLst>
              <a:ext uri="{FF2B5EF4-FFF2-40B4-BE49-F238E27FC236}">
                <a16:creationId xmlns:a16="http://schemas.microsoft.com/office/drawing/2014/main" id="{48E0CCE5-9F1D-4640-8838-7D2B55EEAF53}"/>
              </a:ext>
            </a:extLst>
          </p:cNvPr>
          <p:cNvSpPr/>
          <p:nvPr userDrawn="1"/>
        </p:nvSpPr>
        <p:spPr bwMode="auto">
          <a:xfrm>
            <a:off x="59121" y="75617"/>
            <a:ext cx="1296000" cy="1044000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EF0642CE-609A-4FA8-98C4-13F2AE51A19E}"/>
              </a:ext>
            </a:extLst>
          </p:cNvPr>
          <p:cNvGrpSpPr/>
          <p:nvPr userDrawn="1"/>
        </p:nvGrpSpPr>
        <p:grpSpPr>
          <a:xfrm>
            <a:off x="11001763" y="88261"/>
            <a:ext cx="1080000" cy="1080000"/>
            <a:chOff x="11082519" y="91164"/>
            <a:chExt cx="990000" cy="990000"/>
          </a:xfrm>
        </p:grpSpPr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FB1C4008-B750-4BA9-B018-0012DBC582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38428F4F-58F9-4A6B-8A41-75D431892345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3" name="Rectangle 5">
            <a:extLst>
              <a:ext uri="{FF2B5EF4-FFF2-40B4-BE49-F238E27FC236}">
                <a16:creationId xmlns:a16="http://schemas.microsoft.com/office/drawing/2014/main" id="{9554C5A9-C608-417F-97B5-133936791CA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:a16="http://schemas.microsoft.com/office/drawing/2014/main" id="{E05B73A9-B256-4585-930E-8440EF71CCDD}"/>
              </a:ext>
            </a:extLst>
          </p:cNvPr>
          <p:cNvSpPr/>
          <p:nvPr userDrawn="1"/>
        </p:nvSpPr>
        <p:spPr bwMode="auto">
          <a:xfrm>
            <a:off x="0" y="0"/>
            <a:ext cx="12192000" cy="1253235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242" y="273152"/>
            <a:ext cx="4011140" cy="1161815"/>
          </a:xfrm>
        </p:spPr>
        <p:txBody>
          <a:bodyPr anchor="b"/>
          <a:lstStyle>
            <a:lvl1pPr algn="l">
              <a:defRPr sz="847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421" y="273152"/>
            <a:ext cx="6816338" cy="5853087"/>
          </a:xfrm>
        </p:spPr>
        <p:txBody>
          <a:bodyPr/>
          <a:lstStyle>
            <a:lvl1pPr>
              <a:defRPr sz="1355"/>
            </a:lvl1pPr>
            <a:lvl2pPr>
              <a:defRPr sz="1185"/>
            </a:lvl2pPr>
            <a:lvl3pPr>
              <a:defRPr sz="1016"/>
            </a:lvl3pPr>
            <a:lvl4pPr>
              <a:defRPr sz="847"/>
            </a:lvl4pPr>
            <a:lvl5pPr>
              <a:defRPr sz="847"/>
            </a:lvl5pPr>
            <a:lvl6pPr>
              <a:defRPr sz="847"/>
            </a:lvl6pPr>
            <a:lvl7pPr>
              <a:defRPr sz="847"/>
            </a:lvl7pPr>
            <a:lvl8pPr>
              <a:defRPr sz="847"/>
            </a:lvl8pPr>
            <a:lvl9pPr>
              <a:defRPr sz="84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242" y="1434966"/>
            <a:ext cx="4011140" cy="4691272"/>
          </a:xfrm>
        </p:spPr>
        <p:txBody>
          <a:bodyPr/>
          <a:lstStyle>
            <a:lvl1pPr marL="0" indent="0">
              <a:buNone/>
              <a:defRPr sz="593"/>
            </a:lvl1pPr>
            <a:lvl2pPr marL="193530" indent="0">
              <a:buNone/>
              <a:defRPr sz="508"/>
            </a:lvl2pPr>
            <a:lvl3pPr marL="387060" indent="0">
              <a:buNone/>
              <a:defRPr sz="423"/>
            </a:lvl3pPr>
            <a:lvl4pPr marL="580590" indent="0">
              <a:buNone/>
              <a:defRPr sz="381"/>
            </a:lvl4pPr>
            <a:lvl5pPr marL="774120" indent="0">
              <a:buNone/>
              <a:defRPr sz="381"/>
            </a:lvl5pPr>
            <a:lvl6pPr marL="967651" indent="0">
              <a:buNone/>
              <a:defRPr sz="381"/>
            </a:lvl6pPr>
            <a:lvl7pPr marL="1161181" indent="0">
              <a:buNone/>
              <a:defRPr sz="381"/>
            </a:lvl7pPr>
            <a:lvl8pPr marL="1354711" indent="0">
              <a:buNone/>
              <a:defRPr sz="381"/>
            </a:lvl8pPr>
            <a:lvl9pPr marL="1548241" indent="0">
              <a:buNone/>
              <a:defRPr sz="38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1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676BD95F-D2F7-46B8-B55D-6C9179BDEB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id="{416F90AF-4BF5-4A7C-8DA3-CE28675D565B}"/>
              </a:ext>
            </a:extLst>
          </p:cNvPr>
          <p:cNvSpPr/>
          <p:nvPr userDrawn="1"/>
        </p:nvSpPr>
        <p:spPr bwMode="auto">
          <a:xfrm>
            <a:off x="59121" y="75617"/>
            <a:ext cx="1296000" cy="1044000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9EDFE7AC-4BF5-4416-95FA-83E2940C1430}"/>
              </a:ext>
            </a:extLst>
          </p:cNvPr>
          <p:cNvGrpSpPr/>
          <p:nvPr userDrawn="1"/>
        </p:nvGrpSpPr>
        <p:grpSpPr>
          <a:xfrm>
            <a:off x="11001763" y="88261"/>
            <a:ext cx="1080000" cy="1080000"/>
            <a:chOff x="11082519" y="91164"/>
            <a:chExt cx="990000" cy="990000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AA2E2262-1191-4CF9-BF47-2AF1DABB52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75823562-BB67-4A0C-A6FD-38C5D947239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6" name="Rectangle 5">
            <a:extLst>
              <a:ext uri="{FF2B5EF4-FFF2-40B4-BE49-F238E27FC236}">
                <a16:creationId xmlns:a16="http://schemas.microsoft.com/office/drawing/2014/main" id="{EBA48B61-D018-4BD3-84FB-2DB8A37EF2B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:a16="http://schemas.microsoft.com/office/drawing/2014/main" id="{C51D027E-6683-4BF3-A455-1B70E3CFB419}"/>
              </a:ext>
            </a:extLst>
          </p:cNvPr>
          <p:cNvSpPr/>
          <p:nvPr userDrawn="1"/>
        </p:nvSpPr>
        <p:spPr bwMode="auto">
          <a:xfrm>
            <a:off x="0" y="0"/>
            <a:ext cx="12192000" cy="1253235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484" y="4800466"/>
            <a:ext cx="7315378" cy="566796"/>
          </a:xfrm>
        </p:spPr>
        <p:txBody>
          <a:bodyPr anchor="b"/>
          <a:lstStyle>
            <a:lvl1pPr algn="l">
              <a:defRPr sz="847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484" y="612826"/>
            <a:ext cx="7315378" cy="4114733"/>
          </a:xfrm>
        </p:spPr>
        <p:txBody>
          <a:bodyPr/>
          <a:lstStyle>
            <a:lvl1pPr marL="0" indent="0">
              <a:buNone/>
              <a:defRPr sz="1355"/>
            </a:lvl1pPr>
            <a:lvl2pPr marL="193530" indent="0">
              <a:buNone/>
              <a:defRPr sz="1185"/>
            </a:lvl2pPr>
            <a:lvl3pPr marL="387060" indent="0">
              <a:buNone/>
              <a:defRPr sz="1016"/>
            </a:lvl3pPr>
            <a:lvl4pPr marL="580590" indent="0">
              <a:buNone/>
              <a:defRPr sz="847"/>
            </a:lvl4pPr>
            <a:lvl5pPr marL="774120" indent="0">
              <a:buNone/>
              <a:defRPr sz="847"/>
            </a:lvl5pPr>
            <a:lvl6pPr marL="967651" indent="0">
              <a:buNone/>
              <a:defRPr sz="847"/>
            </a:lvl6pPr>
            <a:lvl7pPr marL="1161181" indent="0">
              <a:buNone/>
              <a:defRPr sz="847"/>
            </a:lvl7pPr>
            <a:lvl8pPr marL="1354711" indent="0">
              <a:buNone/>
              <a:defRPr sz="847"/>
            </a:lvl8pPr>
            <a:lvl9pPr marL="1548241" indent="0">
              <a:buNone/>
              <a:defRPr sz="847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484" y="5367263"/>
            <a:ext cx="7315378" cy="805005"/>
          </a:xfrm>
        </p:spPr>
        <p:txBody>
          <a:bodyPr/>
          <a:lstStyle>
            <a:lvl1pPr marL="0" indent="0">
              <a:buNone/>
              <a:defRPr sz="593"/>
            </a:lvl1pPr>
            <a:lvl2pPr marL="193530" indent="0">
              <a:buNone/>
              <a:defRPr sz="508"/>
            </a:lvl2pPr>
            <a:lvl3pPr marL="387060" indent="0">
              <a:buNone/>
              <a:defRPr sz="423"/>
            </a:lvl3pPr>
            <a:lvl4pPr marL="580590" indent="0">
              <a:buNone/>
              <a:defRPr sz="381"/>
            </a:lvl4pPr>
            <a:lvl5pPr marL="774120" indent="0">
              <a:buNone/>
              <a:defRPr sz="381"/>
            </a:lvl5pPr>
            <a:lvl6pPr marL="967651" indent="0">
              <a:buNone/>
              <a:defRPr sz="381"/>
            </a:lvl6pPr>
            <a:lvl7pPr marL="1161181" indent="0">
              <a:buNone/>
              <a:defRPr sz="381"/>
            </a:lvl7pPr>
            <a:lvl8pPr marL="1354711" indent="0">
              <a:buNone/>
              <a:defRPr sz="381"/>
            </a:lvl8pPr>
            <a:lvl9pPr marL="1548241" indent="0">
              <a:buNone/>
              <a:defRPr sz="38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1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AEEF6204-DD22-40CD-BCBF-7182C2FEE8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id="{F0F804DD-B05E-4CDD-9EB5-73834D20A051}"/>
              </a:ext>
            </a:extLst>
          </p:cNvPr>
          <p:cNvSpPr/>
          <p:nvPr userDrawn="1"/>
        </p:nvSpPr>
        <p:spPr bwMode="auto">
          <a:xfrm>
            <a:off x="59121" y="75617"/>
            <a:ext cx="1296000" cy="1044000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7351FE67-E9CF-4A6E-A2DA-F51E6781796A}"/>
              </a:ext>
            </a:extLst>
          </p:cNvPr>
          <p:cNvGrpSpPr/>
          <p:nvPr userDrawn="1"/>
        </p:nvGrpSpPr>
        <p:grpSpPr>
          <a:xfrm>
            <a:off x="11001763" y="88261"/>
            <a:ext cx="1080000" cy="1080000"/>
            <a:chOff x="11082519" y="91164"/>
            <a:chExt cx="990000" cy="990000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48B495CE-E046-4B9E-A4CE-7D5E7FFDB0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7DD49846-EE86-4850-9861-D0AE5802708F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6" name="Rectangle 5">
            <a:extLst>
              <a:ext uri="{FF2B5EF4-FFF2-40B4-BE49-F238E27FC236}">
                <a16:creationId xmlns:a16="http://schemas.microsoft.com/office/drawing/2014/main" id="{C0C83036-5C9E-4203-8724-E1A549B7499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242" y="194787"/>
            <a:ext cx="1097351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242" y="1600269"/>
            <a:ext cx="10973516" cy="4525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36560" y="6292310"/>
            <a:ext cx="100811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+mn-ea"/>
                <a:ea typeface="+mn-ea"/>
              </a:defRPr>
            </a:lvl1pPr>
          </a:lstStyle>
          <a:p>
            <a:fld id="{8AFD4BAB-1370-4384-BFC7-D2CD913F0926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+mj-lt"/>
          <a:ea typeface="+mj-ea"/>
          <a:cs typeface="+mj-cs"/>
        </a:defRPr>
      </a:lvl1pPr>
      <a:lvl2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19353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38706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58059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77412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489873" indent="-489873" algn="l" defTabSz="1306328" rtl="0" eaLnBrk="0" fontAlgn="base" latinLnBrk="1" hangingPunct="0">
        <a:spcBef>
          <a:spcPct val="20000"/>
        </a:spcBef>
        <a:spcAft>
          <a:spcPct val="0"/>
        </a:spcAft>
        <a:buChar char="•"/>
        <a:defRPr kumimoji="1" sz="4572">
          <a:solidFill>
            <a:schemeClr val="tx1"/>
          </a:solidFill>
          <a:latin typeface="+mn-lt"/>
          <a:ea typeface="+mn-ea"/>
          <a:cs typeface="+mn-cs"/>
        </a:defRPr>
      </a:lvl1pPr>
      <a:lvl2pPr marL="1061728" indent="-408564" algn="l" defTabSz="1306328" rtl="0" eaLnBrk="0" fontAlgn="base" latinLnBrk="1" hangingPunct="0">
        <a:spcBef>
          <a:spcPct val="20000"/>
        </a:spcBef>
        <a:spcAft>
          <a:spcPct val="0"/>
        </a:spcAft>
        <a:buChar char="–"/>
        <a:defRPr kumimoji="1" sz="4021">
          <a:solidFill>
            <a:schemeClr val="tx1"/>
          </a:solidFill>
          <a:latin typeface="+mn-lt"/>
          <a:ea typeface="+mn-ea"/>
        </a:defRPr>
      </a:lvl2pPr>
      <a:lvl3pPr marL="1632910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429">
          <a:solidFill>
            <a:schemeClr val="tx1"/>
          </a:solidFill>
          <a:latin typeface="+mn-lt"/>
          <a:ea typeface="+mn-ea"/>
        </a:defRPr>
      </a:lvl3pPr>
      <a:lvl4pPr marL="2286074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78">
          <a:solidFill>
            <a:schemeClr val="tx1"/>
          </a:solidFill>
          <a:latin typeface="+mn-lt"/>
          <a:ea typeface="+mn-ea"/>
        </a:defRPr>
      </a:lvl4pPr>
      <a:lvl5pPr marL="2939239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5pPr>
      <a:lvl6pPr marL="313276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6pPr>
      <a:lvl7pPr marL="332629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7pPr>
      <a:lvl8pPr marL="351982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8pPr>
      <a:lvl9pPr marL="371335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1pPr>
      <a:lvl2pPr marL="19353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2pPr>
      <a:lvl3pPr marL="38706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3pPr>
      <a:lvl4pPr marL="58059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4pPr>
      <a:lvl5pPr marL="77412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5pPr>
      <a:lvl6pPr marL="96765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6pPr>
      <a:lvl7pPr marL="116118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7pPr>
      <a:lvl8pPr marL="135471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8pPr>
      <a:lvl9pPr marL="154824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773632" y="413457"/>
            <a:ext cx="754572" cy="891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95400" y="2060848"/>
            <a:ext cx="150239" cy="62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1446" y="868608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916446" y="1196752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914759" y="1556792"/>
            <a:ext cx="10362484" cy="1469907"/>
          </a:xfrm>
        </p:spPr>
        <p:txBody>
          <a:bodyPr/>
          <a:lstStyle/>
          <a:p>
            <a:pPr latinLnBrk="0">
              <a:lnSpc>
                <a:spcPct val="150000"/>
              </a:lnSpc>
            </a:pPr>
            <a:r>
              <a:rPr lang="ko-KR" alt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토릭소프트콘택트렌즈</a:t>
            </a:r>
            <a:r>
              <a:rPr lang="ko-KR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디자인에 따른 축 안정성 평가 및 자각적 만족도 조사</a:t>
            </a:r>
            <a:br>
              <a:rPr lang="en-US" altLang="ko-K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ko-KR" altLang="en-US" sz="3200" b="1" dirty="0"/>
          </a:p>
        </p:txBody>
      </p:sp>
      <p:sp>
        <p:nvSpPr>
          <p:cNvPr id="7" name="부제목 6"/>
          <p:cNvSpPr>
            <a:spLocks noGrp="1"/>
          </p:cNvSpPr>
          <p:nvPr>
            <p:ph type="subTitle" idx="1"/>
          </p:nvPr>
        </p:nvSpPr>
        <p:spPr>
          <a:xfrm>
            <a:off x="1828622" y="3573016"/>
            <a:ext cx="8534758" cy="1028897"/>
          </a:xfrm>
        </p:spPr>
        <p:txBody>
          <a:bodyPr/>
          <a:lstStyle/>
          <a:p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류인행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정혜선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정종빈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 err="1">
                <a:solidFill>
                  <a:schemeClr val="accent1">
                    <a:lumMod val="25000"/>
                  </a:schemeClr>
                </a:solidFill>
              </a:rPr>
              <a:t>김민소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송제민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이승은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유근창</a:t>
            </a:r>
          </a:p>
        </p:txBody>
      </p:sp>
      <p:sp>
        <p:nvSpPr>
          <p:cNvPr id="60" name="부제목 6"/>
          <p:cNvSpPr txBox="1">
            <a:spLocks/>
          </p:cNvSpPr>
          <p:nvPr/>
        </p:nvSpPr>
        <p:spPr bwMode="auto">
          <a:xfrm>
            <a:off x="1828622" y="4601913"/>
            <a:ext cx="8534758" cy="175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marL="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4572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53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4021">
                <a:solidFill>
                  <a:schemeClr val="tx1"/>
                </a:solidFill>
                <a:latin typeface="+mn-lt"/>
                <a:ea typeface="+mn-ea"/>
              </a:defRPr>
            </a:lvl2pPr>
            <a:lvl3pPr marL="38706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3429">
                <a:solidFill>
                  <a:schemeClr val="tx1"/>
                </a:solidFill>
                <a:latin typeface="+mn-lt"/>
                <a:ea typeface="+mn-ea"/>
              </a:defRPr>
            </a:lvl3pPr>
            <a:lvl4pPr marL="58059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4pPr>
            <a:lvl5pPr marL="77412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5pPr>
            <a:lvl6pPr marL="96765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6pPr>
            <a:lvl7pPr marL="116118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7pPr>
            <a:lvl8pPr marL="135471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8pPr>
            <a:lvl9pPr marL="154824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ko-KR" altLang="en-US" sz="2400" b="1" kern="0" err="1"/>
              <a:t>동신대학교</a:t>
            </a:r>
            <a:r>
              <a:rPr lang="ko-KR" altLang="en-US" sz="2400" b="1" kern="0" dirty="0"/>
              <a:t> 안경광학과</a:t>
            </a:r>
          </a:p>
        </p:txBody>
      </p:sp>
    </p:spTree>
    <p:extLst>
      <p:ext uri="{BB962C8B-B14F-4D97-AF65-F5344CB8AC3E}">
        <p14:creationId xmlns:p14="http://schemas.microsoft.com/office/powerpoint/2010/main" val="2199367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grpSp>
        <p:nvGrpSpPr>
          <p:cNvPr id="15" name="그룹 14"/>
          <p:cNvGrpSpPr/>
          <p:nvPr/>
        </p:nvGrpSpPr>
        <p:grpSpPr>
          <a:xfrm>
            <a:off x="715658" y="1145442"/>
            <a:ext cx="10726318" cy="2101789"/>
            <a:chOff x="1172102" y="4938254"/>
            <a:chExt cx="9469255" cy="4965476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172102" y="4938254"/>
              <a:ext cx="2354469" cy="1450421"/>
              <a:chOff x="236268" y="88530"/>
              <a:chExt cx="2354469" cy="1450421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714803" y="311365"/>
                <a:ext cx="1875934" cy="1004745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36000" defTabSz="1306328"/>
                <a:r>
                  <a:rPr lang="ko-KR" altLang="en-US" sz="2000" b="1" dirty="0">
                    <a:latin typeface="+mn-ea"/>
                    <a:ea typeface="+mn-ea"/>
                  </a:rPr>
                  <a:t> </a:t>
                </a:r>
                <a:r>
                  <a:rPr lang="ko-KR" altLang="en-US" sz="2400" b="1" dirty="0">
                    <a:latin typeface="+mn-ea"/>
                    <a:ea typeface="+mn-ea"/>
                  </a:rPr>
                  <a:t>서론</a:t>
                </a: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236268" y="88530"/>
                <a:ext cx="630395" cy="1450421"/>
                <a:chOff x="956348" y="4179108"/>
                <a:chExt cx="630395" cy="1450421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2" cstate="print">
                  <a:lum bright="12000"/>
                </a:blip>
                <a:srcRect/>
                <a:stretch>
                  <a:fillRect/>
                </a:stretch>
              </p:blipFill>
              <p:spPr bwMode="auto">
                <a:xfrm>
                  <a:off x="956348" y="4179108"/>
                  <a:ext cx="613512" cy="145042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026103" y="4468046"/>
                  <a:ext cx="560640" cy="872547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22857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4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ea"/>
                      <a:ea typeface="+mn-ea"/>
                    </a:rPr>
                    <a:t>Ⅰ</a:t>
                  </a: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81356" y="6413543"/>
              <a:ext cx="9360001" cy="3490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latin typeface="+mn-ea"/>
                  <a:ea typeface="+mn-ea"/>
                </a:rPr>
                <a:t> </a:t>
              </a:r>
              <a:r>
                <a:rPr lang="ko-KR" altLang="en-US" sz="2000" b="1" dirty="0">
                  <a:latin typeface="+mn-ea"/>
                  <a:ea typeface="+mn-ea"/>
                </a:rPr>
                <a:t>본 연구는 </a:t>
              </a:r>
              <a:r>
                <a:rPr lang="ko-KR" altLang="en-US" sz="2000" b="1" dirty="0" err="1">
                  <a:latin typeface="+mn-ea"/>
                  <a:ea typeface="+mn-ea"/>
                </a:rPr>
                <a:t>원데이</a:t>
              </a:r>
              <a:r>
                <a:rPr lang="ko-KR" altLang="en-US" sz="2000" b="1" dirty="0">
                  <a:latin typeface="+mn-ea"/>
                  <a:ea typeface="+mn-ea"/>
                </a:rPr>
                <a:t> 토릭소프트콘택트렌즈의 시장이 점차적으로 성장함에 따라 </a:t>
              </a:r>
              <a:r>
                <a:rPr lang="en-US" altLang="ko-KR" sz="2000" b="1" dirty="0">
                  <a:latin typeface="+mn-ea"/>
                  <a:ea typeface="+mn-ea"/>
                </a:rPr>
                <a:t>3</a:t>
              </a:r>
              <a:r>
                <a:rPr lang="ko-KR" altLang="en-US" sz="2000" b="1" dirty="0">
                  <a:latin typeface="+mn-ea"/>
                  <a:ea typeface="+mn-ea"/>
                </a:rPr>
                <a:t>개 서로 다른 </a:t>
              </a:r>
              <a:r>
                <a:rPr lang="ko-KR" altLang="en-US" sz="2000" b="1" dirty="0" err="1">
                  <a:latin typeface="+mn-ea"/>
                  <a:ea typeface="+mn-ea"/>
                </a:rPr>
                <a:t>토릭소프트콘택트렌즈</a:t>
              </a:r>
              <a:r>
                <a:rPr lang="ko-KR" altLang="en-US" sz="2000" b="1" dirty="0">
                  <a:latin typeface="+mn-ea"/>
                  <a:ea typeface="+mn-ea"/>
                </a:rPr>
                <a:t> 디자인에 대한 </a:t>
              </a:r>
              <a:r>
                <a:rPr lang="ko-KR" altLang="en-US" sz="2000" b="1" dirty="0" err="1">
                  <a:latin typeface="+mn-ea"/>
                  <a:ea typeface="+mn-ea"/>
                </a:rPr>
                <a:t>축안정성</a:t>
              </a:r>
              <a:r>
                <a:rPr lang="en-US" altLang="ko-KR" sz="2000" b="1" dirty="0">
                  <a:latin typeface="+mn-ea"/>
                  <a:ea typeface="+mn-ea"/>
                </a:rPr>
                <a:t>, </a:t>
              </a:r>
              <a:r>
                <a:rPr lang="ko-KR" altLang="en-US" sz="2000" b="1" dirty="0" err="1">
                  <a:latin typeface="+mn-ea"/>
                  <a:ea typeface="+mn-ea"/>
                </a:rPr>
                <a:t>회전회복정도와</a:t>
              </a:r>
              <a:r>
                <a:rPr lang="ko-KR" altLang="en-US" sz="2000" b="1" dirty="0">
                  <a:latin typeface="+mn-ea"/>
                  <a:ea typeface="+mn-ea"/>
                </a:rPr>
                <a:t> </a:t>
              </a:r>
              <a:r>
                <a:rPr lang="ko-KR" altLang="en-US" sz="2000" b="1" dirty="0" err="1">
                  <a:latin typeface="+mn-ea"/>
                  <a:ea typeface="+mn-ea"/>
                </a:rPr>
                <a:t>착용감</a:t>
              </a:r>
              <a:r>
                <a:rPr lang="ko-KR" altLang="en-US" sz="2000" b="1" dirty="0">
                  <a:latin typeface="+mn-ea"/>
                  <a:ea typeface="+mn-ea"/>
                </a:rPr>
                <a:t> 등에 대한 자각적 만족도를 평가하고자 하였다</a:t>
              </a:r>
              <a:r>
                <a:rPr lang="en-US" altLang="ko-KR" sz="2000" b="1" dirty="0">
                  <a:latin typeface="+mn-ea"/>
                  <a:ea typeface="+mn-ea"/>
                </a:rPr>
                <a:t>. </a:t>
              </a:r>
            </a:p>
          </p:txBody>
        </p:sp>
      </p:grp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 err="1">
                <a:solidFill>
                  <a:schemeClr val="tx1"/>
                </a:solidFill>
                <a:latin typeface="+mj-lt"/>
              </a:rPr>
              <a:t>토릭소프트콘택트렌즈</a:t>
            </a:r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 디자인에 따른 축 안정성 평가 및 자각적 만족도 조사</a:t>
            </a:r>
          </a:p>
        </p:txBody>
      </p:sp>
      <p:cxnSp>
        <p:nvCxnSpPr>
          <p:cNvPr id="6" name="직선 연결선 5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8100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621453" y="1832920"/>
            <a:ext cx="1060256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800" b="1" dirty="0">
                <a:latin typeface="+mn-ea"/>
                <a:ea typeface="+mn-ea"/>
              </a:rPr>
              <a:t>대상</a:t>
            </a:r>
            <a:r>
              <a:rPr lang="en-US" altLang="ko-KR" sz="1800" b="1" dirty="0">
                <a:latin typeface="+mn-ea"/>
                <a:ea typeface="+mn-ea"/>
              </a:rPr>
              <a:t> : </a:t>
            </a:r>
            <a:r>
              <a:rPr lang="ko-KR" altLang="en-US" sz="1800" b="1" dirty="0">
                <a:latin typeface="+mn-ea"/>
                <a:ea typeface="+mn-ea"/>
              </a:rPr>
              <a:t>본 연구의 취지를 이해하고 동의한 </a:t>
            </a:r>
            <a:r>
              <a:rPr lang="ko-KR" altLang="en-US" sz="1800" b="1" dirty="0" err="1">
                <a:latin typeface="+mn-ea"/>
                <a:ea typeface="+mn-ea"/>
              </a:rPr>
              <a:t>피검자로</a:t>
            </a:r>
            <a:r>
              <a:rPr lang="ko-KR" altLang="en-US" sz="1800" b="1" dirty="0">
                <a:latin typeface="+mn-ea"/>
                <a:ea typeface="+mn-ea"/>
              </a:rPr>
              <a:t> 안질환 및 안과적 수술경험이 없으며 </a:t>
            </a:r>
            <a:r>
              <a:rPr lang="ko-KR" altLang="en-US" sz="1800" b="1" dirty="0" err="1">
                <a:latin typeface="+mn-ea"/>
                <a:ea typeface="+mn-ea"/>
              </a:rPr>
              <a:t>직난시를</a:t>
            </a:r>
            <a:r>
              <a:rPr lang="ko-KR" altLang="en-US" sz="1800" b="1" dirty="0">
                <a:latin typeface="+mn-ea"/>
                <a:ea typeface="+mn-ea"/>
              </a:rPr>
              <a:t> 가지고 있는 대학생 </a:t>
            </a:r>
            <a:r>
              <a:rPr lang="en-US" altLang="ko-KR" sz="1800" b="1" dirty="0">
                <a:latin typeface="+mn-ea"/>
                <a:ea typeface="+mn-ea"/>
              </a:rPr>
              <a:t>5</a:t>
            </a:r>
            <a:r>
              <a:rPr lang="ko-KR" altLang="en-US" sz="1800" b="1" dirty="0">
                <a:latin typeface="+mn-ea"/>
                <a:ea typeface="+mn-ea"/>
              </a:rPr>
              <a:t>명을 대상으로 하였다</a:t>
            </a:r>
            <a:r>
              <a:rPr lang="en-US" altLang="ko-KR" sz="1800" b="1" dirty="0">
                <a:latin typeface="+mn-ea"/>
                <a:ea typeface="+mn-ea"/>
              </a:rPr>
              <a:t>. </a:t>
            </a:r>
            <a:r>
              <a:rPr lang="ko-KR" altLang="en-US" sz="1800" b="1" dirty="0">
                <a:latin typeface="+mn-ea"/>
                <a:ea typeface="+mn-ea"/>
              </a:rPr>
              <a:t>대상자는 소프트콘택트렌즈 착용 경험이 있고 하루 평균 </a:t>
            </a:r>
            <a:r>
              <a:rPr lang="en-US" altLang="ko-KR" sz="1800" b="1" dirty="0">
                <a:latin typeface="+mn-ea"/>
                <a:ea typeface="+mn-ea"/>
              </a:rPr>
              <a:t>9</a:t>
            </a:r>
            <a:r>
              <a:rPr lang="ko-KR" altLang="en-US" sz="1800" b="1" dirty="0">
                <a:latin typeface="+mn-ea"/>
                <a:ea typeface="+mn-ea"/>
              </a:rPr>
              <a:t>시간 이상 렌즈 착용이 가능한 자로 하였다</a:t>
            </a:r>
            <a:r>
              <a:rPr lang="en-US" altLang="ko-KR" sz="1800" b="1" dirty="0">
                <a:latin typeface="+mn-ea"/>
                <a:ea typeface="+mn-ea"/>
              </a:rPr>
              <a:t>. </a:t>
            </a:r>
            <a:r>
              <a:rPr lang="ko-KR" altLang="en-US" sz="1800" b="1" dirty="0">
                <a:latin typeface="+mn-ea"/>
                <a:ea typeface="+mn-ea"/>
              </a:rPr>
              <a:t>대상자의 평균 연령은 </a:t>
            </a:r>
            <a:r>
              <a:rPr lang="en-US" altLang="ko-KR" sz="1800" b="1" dirty="0">
                <a:latin typeface="+mn-ea"/>
                <a:ea typeface="+mn-ea"/>
              </a:rPr>
              <a:t>23±2</a:t>
            </a:r>
            <a:r>
              <a:rPr lang="ko-KR" altLang="en-US" sz="1800" b="1" dirty="0">
                <a:latin typeface="+mn-ea"/>
                <a:ea typeface="+mn-ea"/>
              </a:rPr>
              <a:t>세이고 남자</a:t>
            </a:r>
            <a:r>
              <a:rPr lang="en-US" altLang="ko-KR" sz="1800" b="1" dirty="0">
                <a:latin typeface="+mn-ea"/>
                <a:ea typeface="+mn-ea"/>
              </a:rPr>
              <a:t>3</a:t>
            </a:r>
            <a:r>
              <a:rPr lang="ko-KR" altLang="en-US" sz="1800" b="1" dirty="0">
                <a:latin typeface="+mn-ea"/>
                <a:ea typeface="+mn-ea"/>
              </a:rPr>
              <a:t>명</a:t>
            </a:r>
            <a:r>
              <a:rPr lang="en-US" altLang="ko-KR" sz="1800" b="1" dirty="0">
                <a:latin typeface="+mn-ea"/>
                <a:ea typeface="+mn-ea"/>
              </a:rPr>
              <a:t>, </a:t>
            </a:r>
            <a:r>
              <a:rPr lang="ko-KR" altLang="en-US" sz="1800" b="1" dirty="0">
                <a:latin typeface="+mn-ea"/>
                <a:ea typeface="+mn-ea"/>
              </a:rPr>
              <a:t>여자</a:t>
            </a:r>
            <a:r>
              <a:rPr lang="en-US" altLang="ko-KR" sz="1800" b="1" dirty="0">
                <a:latin typeface="+mn-ea"/>
                <a:ea typeface="+mn-ea"/>
              </a:rPr>
              <a:t>2</a:t>
            </a:r>
            <a:r>
              <a:rPr lang="ko-KR" altLang="en-US" sz="1800" b="1" dirty="0">
                <a:latin typeface="+mn-ea"/>
                <a:ea typeface="+mn-ea"/>
              </a:rPr>
              <a:t>명 이었다</a:t>
            </a:r>
            <a:r>
              <a:rPr lang="en-US" altLang="ko-KR" sz="1800" b="1" dirty="0">
                <a:latin typeface="+mn-ea"/>
                <a:ea typeface="+mn-ea"/>
              </a:rPr>
              <a:t>.  </a:t>
            </a:r>
            <a:r>
              <a:rPr lang="ko-KR" altLang="en-US" sz="1800" b="1" dirty="0">
                <a:latin typeface="+mn-ea"/>
                <a:ea typeface="+mn-ea"/>
              </a:rPr>
              <a:t>구면 </a:t>
            </a:r>
            <a:r>
              <a:rPr lang="ko-KR" altLang="en-US" sz="1800" b="1" dirty="0" err="1">
                <a:latin typeface="+mn-ea"/>
                <a:ea typeface="+mn-ea"/>
              </a:rPr>
              <a:t>굴절력</a:t>
            </a:r>
            <a:r>
              <a:rPr lang="ko-KR" altLang="en-US" sz="1800" b="1" dirty="0">
                <a:latin typeface="+mn-ea"/>
                <a:ea typeface="+mn-ea"/>
              </a:rPr>
              <a:t> 범위는 </a:t>
            </a:r>
            <a:r>
              <a:rPr lang="en-US" altLang="ko-KR" sz="1800" b="1" dirty="0">
                <a:latin typeface="+mn-ea"/>
                <a:ea typeface="+mn-ea"/>
              </a:rPr>
              <a:t>- 2.25 D ~ - 6.50 D </a:t>
            </a:r>
            <a:r>
              <a:rPr lang="ko-KR" altLang="en-US" sz="1800" b="1" dirty="0">
                <a:latin typeface="+mn-ea"/>
                <a:ea typeface="+mn-ea"/>
              </a:rPr>
              <a:t>이며 원주 </a:t>
            </a:r>
            <a:r>
              <a:rPr lang="ko-KR" altLang="en-US" sz="1800" b="1" dirty="0" err="1">
                <a:latin typeface="+mn-ea"/>
                <a:ea typeface="+mn-ea"/>
              </a:rPr>
              <a:t>굴절력</a:t>
            </a:r>
            <a:r>
              <a:rPr lang="ko-KR" altLang="en-US" sz="1800" b="1" dirty="0">
                <a:latin typeface="+mn-ea"/>
                <a:ea typeface="+mn-ea"/>
              </a:rPr>
              <a:t> 범위는 </a:t>
            </a:r>
            <a:r>
              <a:rPr lang="en-US" altLang="ko-KR" sz="1800" b="1" dirty="0">
                <a:latin typeface="+mn-ea"/>
                <a:ea typeface="+mn-ea"/>
              </a:rPr>
              <a:t>- 0.75 D ~ - 1.75 D </a:t>
            </a:r>
            <a:r>
              <a:rPr lang="ko-KR" altLang="en-US" sz="1800" b="1" dirty="0">
                <a:latin typeface="+mn-ea"/>
                <a:ea typeface="+mn-ea"/>
              </a:rPr>
              <a:t>이다</a:t>
            </a:r>
            <a:r>
              <a:rPr lang="en-US" altLang="ko-KR" sz="1800" b="1" dirty="0">
                <a:latin typeface="+mn-ea"/>
                <a:ea typeface="+mn-ea"/>
              </a:rPr>
              <a:t>. </a:t>
            </a:r>
            <a:r>
              <a:rPr lang="ko-KR" altLang="en-US" sz="1800" b="1" dirty="0" err="1">
                <a:latin typeface="+mn-ea"/>
                <a:ea typeface="+mn-ea"/>
              </a:rPr>
              <a:t>난시축은</a:t>
            </a:r>
            <a:r>
              <a:rPr lang="ko-KR" altLang="en-US" sz="1800" b="1" dirty="0">
                <a:latin typeface="+mn-ea"/>
                <a:ea typeface="+mn-ea"/>
              </a:rPr>
              <a:t> </a:t>
            </a:r>
            <a:r>
              <a:rPr lang="en-US" altLang="ko-KR" sz="1800" b="1" dirty="0">
                <a:latin typeface="+mn-ea"/>
                <a:ea typeface="+mn-ea"/>
              </a:rPr>
              <a:t>180</a:t>
            </a:r>
            <a:r>
              <a:rPr lang="ko-KR" altLang="en-US" sz="1800" b="1" dirty="0">
                <a:latin typeface="+mn-ea"/>
                <a:ea typeface="+mn-ea"/>
              </a:rPr>
              <a:t>축을 대상으로 하였다</a:t>
            </a:r>
            <a:r>
              <a:rPr lang="en-US" altLang="ko-KR" sz="1800" b="1" dirty="0">
                <a:latin typeface="+mn-ea"/>
                <a:ea typeface="+mn-ea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800" b="1" dirty="0">
                <a:latin typeface="+mn-ea"/>
                <a:ea typeface="+mn-ea"/>
              </a:rPr>
              <a:t>방법 </a:t>
            </a:r>
            <a:r>
              <a:rPr lang="en-US" altLang="ko-KR" sz="1800" b="1" dirty="0">
                <a:latin typeface="+mn-ea"/>
                <a:ea typeface="+mn-ea"/>
              </a:rPr>
              <a:t>: </a:t>
            </a:r>
            <a:r>
              <a:rPr lang="ko-KR" altLang="en-US" sz="1800" b="1" dirty="0">
                <a:latin typeface="+mn-ea"/>
                <a:ea typeface="+mn-ea"/>
                <a:cs typeface="함초롬돋움" pitchFamily="18" charset="-127"/>
              </a:rPr>
              <a:t>본 연구에 사용된 </a:t>
            </a:r>
            <a:r>
              <a:rPr lang="en-US" altLang="ko-KR" sz="1800" b="1" dirty="0">
                <a:latin typeface="+mn-ea"/>
                <a:ea typeface="+mn-ea"/>
                <a:cs typeface="함초롬돋움" pitchFamily="18" charset="-127"/>
              </a:rPr>
              <a:t>3</a:t>
            </a:r>
            <a:r>
              <a:rPr lang="ko-KR" altLang="en-US" sz="1800" b="1" dirty="0">
                <a:latin typeface="+mn-ea"/>
                <a:ea typeface="+mn-ea"/>
                <a:cs typeface="함초롬돋움" pitchFamily="18" charset="-127"/>
              </a:rPr>
              <a:t>개의 토릭소프트콘택트렌즈는 모두 난시축마크를 가지고 있었다</a:t>
            </a:r>
            <a:r>
              <a:rPr lang="en-US" altLang="ko-KR" sz="1800" b="1" dirty="0">
                <a:latin typeface="+mn-ea"/>
                <a:ea typeface="+mn-ea"/>
                <a:cs typeface="함초롬돋움" pitchFamily="18" charset="-127"/>
              </a:rPr>
              <a:t>. </a:t>
            </a:r>
            <a:r>
              <a:rPr lang="ko-KR" altLang="en-US" sz="1800" b="1" dirty="0">
                <a:latin typeface="+mn-ea"/>
                <a:ea typeface="+mn-ea"/>
                <a:cs typeface="함초롬돋움" pitchFamily="18" charset="-127"/>
              </a:rPr>
              <a:t>이것을 더욱 보기 편하게 의료용 </a:t>
            </a:r>
            <a:r>
              <a:rPr lang="ko-KR" altLang="en-US" sz="1800" b="1" dirty="0" err="1">
                <a:latin typeface="+mn-ea"/>
                <a:ea typeface="+mn-ea"/>
                <a:cs typeface="함초롬돋움" pitchFamily="18" charset="-127"/>
              </a:rPr>
              <a:t>마크펜을</a:t>
            </a:r>
            <a:r>
              <a:rPr lang="ko-KR" altLang="en-US" sz="1800" b="1" dirty="0">
                <a:latin typeface="+mn-ea"/>
                <a:ea typeface="+mn-ea"/>
                <a:cs typeface="함초롬돋움" pitchFamily="18" charset="-127"/>
              </a:rPr>
              <a:t> 이용하여 축을 알아보기 편하게 </a:t>
            </a:r>
            <a:r>
              <a:rPr lang="en-US" altLang="ko-KR" sz="1800" b="1" dirty="0">
                <a:latin typeface="+mn-ea"/>
                <a:ea typeface="+mn-ea"/>
                <a:cs typeface="함초롬돋움" pitchFamily="18" charset="-127"/>
              </a:rPr>
              <a:t>6</a:t>
            </a:r>
            <a:r>
              <a:rPr lang="ko-KR" altLang="en-US" sz="1800" b="1" dirty="0">
                <a:latin typeface="+mn-ea"/>
                <a:ea typeface="+mn-ea"/>
                <a:cs typeface="함초롬돋움" pitchFamily="18" charset="-127"/>
              </a:rPr>
              <a:t>시 방향에 표시를 하여 축의 </a:t>
            </a:r>
            <a:r>
              <a:rPr lang="ko-KR" altLang="en-US" sz="1800" b="1" dirty="0" err="1">
                <a:latin typeface="+mn-ea"/>
                <a:ea typeface="+mn-ea"/>
                <a:cs typeface="함초롬돋움" pitchFamily="18" charset="-127"/>
              </a:rPr>
              <a:t>회전량을</a:t>
            </a:r>
            <a:r>
              <a:rPr lang="ko-KR" altLang="en-US" sz="1800" b="1" dirty="0">
                <a:latin typeface="+mn-ea"/>
                <a:ea typeface="+mn-ea"/>
                <a:cs typeface="함초롬돋움" pitchFamily="18" charset="-127"/>
              </a:rPr>
              <a:t> 알아보기 편하게 하였고 포유카메라를 이용하여 제 </a:t>
            </a:r>
            <a:r>
              <a:rPr lang="en-US" altLang="ko-KR" sz="1800" b="1" dirty="0">
                <a:latin typeface="+mn-ea"/>
                <a:ea typeface="+mn-ea"/>
                <a:cs typeface="함초롬돋움" pitchFamily="18" charset="-127"/>
              </a:rPr>
              <a:t>1</a:t>
            </a:r>
            <a:r>
              <a:rPr lang="ko-KR" altLang="en-US" sz="1800" b="1" dirty="0">
                <a:latin typeface="+mn-ea"/>
                <a:ea typeface="+mn-ea"/>
                <a:cs typeface="함초롬돋움" pitchFamily="18" charset="-127"/>
              </a:rPr>
              <a:t>안위에서 </a:t>
            </a:r>
            <a:r>
              <a:rPr lang="ko-KR" altLang="en-US" sz="1800" b="1" dirty="0" err="1">
                <a:latin typeface="+mn-ea"/>
                <a:ea typeface="+mn-ea"/>
                <a:cs typeface="함초롬돋움" pitchFamily="18" charset="-127"/>
              </a:rPr>
              <a:t>난시축</a:t>
            </a:r>
            <a:r>
              <a:rPr lang="ko-KR" altLang="en-US" sz="1800" b="1" dirty="0">
                <a:latin typeface="+mn-ea"/>
                <a:ea typeface="+mn-ea"/>
                <a:cs typeface="함초롬돋움" pitchFamily="18" charset="-127"/>
              </a:rPr>
              <a:t> 마크의 위치를 확인한 후 순목을 하여 </a:t>
            </a:r>
            <a:r>
              <a:rPr lang="ko-KR" altLang="en-US" sz="1800" b="1" dirty="0" err="1">
                <a:latin typeface="+mn-ea"/>
                <a:ea typeface="+mn-ea"/>
                <a:cs typeface="함초롬돋움" pitchFamily="18" charset="-127"/>
              </a:rPr>
              <a:t>코쪽이나</a:t>
            </a:r>
            <a:r>
              <a:rPr lang="ko-KR" altLang="en-US" sz="1800" b="1" dirty="0">
                <a:latin typeface="+mn-ea"/>
                <a:ea typeface="+mn-ea"/>
                <a:cs typeface="함초롬돋움" pitchFamily="18" charset="-127"/>
              </a:rPr>
              <a:t> </a:t>
            </a:r>
            <a:r>
              <a:rPr lang="ko-KR" altLang="en-US" sz="1800" b="1" dirty="0" err="1">
                <a:latin typeface="+mn-ea"/>
                <a:ea typeface="+mn-ea"/>
                <a:cs typeface="함초롬돋움" pitchFamily="18" charset="-127"/>
              </a:rPr>
              <a:t>귀쪽으로</a:t>
            </a:r>
            <a:r>
              <a:rPr lang="ko-KR" altLang="en-US" sz="1800" b="1" dirty="0">
                <a:latin typeface="+mn-ea"/>
                <a:ea typeface="+mn-ea"/>
                <a:cs typeface="함초롬돋움" pitchFamily="18" charset="-127"/>
              </a:rPr>
              <a:t> 회전하는지 확인을 하였다</a:t>
            </a:r>
            <a:r>
              <a:rPr lang="en-US" altLang="ko-KR" sz="1800" b="1" dirty="0">
                <a:latin typeface="+mn-ea"/>
                <a:ea typeface="+mn-ea"/>
                <a:cs typeface="함초롬돋움" pitchFamily="18" charset="-127"/>
              </a:rPr>
              <a:t>.</a:t>
            </a:r>
            <a:endParaRPr lang="ko-KR" altLang="en-US" sz="1800" b="1" dirty="0">
              <a:latin typeface="+mn-ea"/>
              <a:ea typeface="+mn-ea"/>
              <a:cs typeface="함초롬돋움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800" b="1" dirty="0">
                <a:latin typeface="+mn-ea"/>
                <a:ea typeface="+mn-ea"/>
              </a:rPr>
              <a:t> </a:t>
            </a:r>
            <a:r>
              <a:rPr lang="ko-KR" altLang="en-US" sz="1800" b="1" dirty="0">
                <a:latin typeface="+mn-ea"/>
                <a:ea typeface="+mn-ea"/>
              </a:rPr>
              <a:t>자각적 만조도 조사 </a:t>
            </a:r>
            <a:r>
              <a:rPr lang="en-US" altLang="ko-KR" sz="1800" b="1" dirty="0">
                <a:latin typeface="+mn-ea"/>
                <a:ea typeface="+mn-ea"/>
              </a:rPr>
              <a:t>: </a:t>
            </a:r>
            <a:r>
              <a:rPr lang="ko-KR" altLang="en-US" sz="1800" b="1" dirty="0" err="1">
                <a:latin typeface="+mn-ea"/>
                <a:ea typeface="+mn-ea"/>
              </a:rPr>
              <a:t>착용감</a:t>
            </a:r>
            <a:r>
              <a:rPr lang="en-US" altLang="ko-KR" sz="1800" b="1" dirty="0">
                <a:latin typeface="+mn-ea"/>
                <a:ea typeface="+mn-ea"/>
              </a:rPr>
              <a:t>, </a:t>
            </a:r>
            <a:r>
              <a:rPr lang="ko-KR" altLang="en-US" sz="1800" b="1" dirty="0">
                <a:latin typeface="+mn-ea"/>
                <a:ea typeface="+mn-ea"/>
              </a:rPr>
              <a:t>선명도 등에 대하여 </a:t>
            </a:r>
            <a:r>
              <a:rPr lang="en-US" altLang="ko-KR" sz="1800" b="1" dirty="0">
                <a:latin typeface="+mn-ea"/>
                <a:ea typeface="+mn-ea"/>
              </a:rPr>
              <a:t>5</a:t>
            </a:r>
            <a:r>
              <a:rPr lang="ko-KR" altLang="en-US" sz="1800" b="1" dirty="0">
                <a:latin typeface="+mn-ea"/>
                <a:ea typeface="+mn-ea"/>
              </a:rPr>
              <a:t>점 척도로 설문을 실시하였다</a:t>
            </a:r>
            <a:r>
              <a:rPr lang="en-US" altLang="ko-KR" sz="1800" b="1" dirty="0">
                <a:latin typeface="+mn-ea"/>
                <a:ea typeface="+mn-ea"/>
              </a:rPr>
              <a:t>.</a:t>
            </a:r>
          </a:p>
        </p:txBody>
      </p:sp>
      <p:sp>
        <p:nvSpPr>
          <p:cNvPr id="25" name="AutoShape 6">
            <a:extLst>
              <a:ext uri="{FF2B5EF4-FFF2-40B4-BE49-F238E27FC236}">
                <a16:creationId xmlns:a16="http://schemas.microsoft.com/office/drawing/2014/main" id="{E77D3380-1877-4996-9A6F-F0A75EDB7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30711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대상 및 방법</a:t>
            </a:r>
          </a:p>
        </p:txBody>
      </p:sp>
      <p:pic>
        <p:nvPicPr>
          <p:cNvPr id="26" name="Picture 34" descr="버튼1">
            <a:extLst>
              <a:ext uri="{FF2B5EF4-FFF2-40B4-BE49-F238E27FC236}">
                <a16:creationId xmlns:a16="http://schemas.microsoft.com/office/drawing/2014/main" id="{904119F8-3D1B-465B-9BB0-69A0D52E68A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36389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7" name="Rectangle 65">
            <a:extLst>
              <a:ext uri="{FF2B5EF4-FFF2-40B4-BE49-F238E27FC236}">
                <a16:creationId xmlns:a16="http://schemas.microsoft.com/office/drawing/2014/main" id="{E66D7CD0-9B7A-4846-93FE-992DE5E64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58691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II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 err="1">
                <a:solidFill>
                  <a:schemeClr val="tx1"/>
                </a:solidFill>
              </a:rPr>
              <a:t>토릭소프트콘택트렌즈</a:t>
            </a:r>
            <a:r>
              <a:rPr lang="ko-KR" altLang="en-US" sz="1800" b="1" dirty="0">
                <a:solidFill>
                  <a:schemeClr val="tx1"/>
                </a:solidFill>
              </a:rPr>
              <a:t> 디자인에 따른 축 안정성 평가 및 자각적 만족도 조사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76956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811371" y="1830266"/>
            <a:ext cx="10602560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</p:txBody>
      </p:sp>
      <p:sp>
        <p:nvSpPr>
          <p:cNvPr id="17" name="Rectangle 333">
            <a:extLst>
              <a:ext uri="{FF2B5EF4-FFF2-40B4-BE49-F238E27FC236}">
                <a16:creationId xmlns:a16="http://schemas.microsoft.com/office/drawing/2014/main" id="{80B1D59E-1A6A-43C2-909C-B83EEFAB7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76FA8F23-4BFF-4CEC-B07D-FE03E377B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F204882B-CBB2-49E5-A989-FF45994A3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C23129FD-709B-4CD8-A666-F8357D9A0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6" name="AutoShape 6">
            <a:extLst>
              <a:ext uri="{FF2B5EF4-FFF2-40B4-BE49-F238E27FC236}">
                <a16:creationId xmlns:a16="http://schemas.microsoft.com/office/drawing/2014/main" id="{4ED58BCF-0CB3-4B0A-8059-F351807AB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41379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결과 및 고찰</a:t>
            </a:r>
          </a:p>
        </p:txBody>
      </p:sp>
      <p:pic>
        <p:nvPicPr>
          <p:cNvPr id="27" name="Picture 34" descr="버튼1">
            <a:extLst>
              <a:ext uri="{FF2B5EF4-FFF2-40B4-BE49-F238E27FC236}">
                <a16:creationId xmlns:a16="http://schemas.microsoft.com/office/drawing/2014/main" id="{8A720D87-0A35-4A3B-AF78-2533CF01573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47057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" name="Rectangle 65">
            <a:extLst>
              <a:ext uri="{FF2B5EF4-FFF2-40B4-BE49-F238E27FC236}">
                <a16:creationId xmlns:a16="http://schemas.microsoft.com/office/drawing/2014/main" id="{E1BBE7F3-A282-4371-AF21-118076DF0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69359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III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 err="1">
                <a:solidFill>
                  <a:schemeClr val="tx1"/>
                </a:solidFill>
              </a:rPr>
              <a:t>토릭소프트콘택트렌즈</a:t>
            </a:r>
            <a:r>
              <a:rPr lang="ko-KR" altLang="en-US" sz="1800" b="1" dirty="0">
                <a:solidFill>
                  <a:schemeClr val="tx1"/>
                </a:solidFill>
              </a:rPr>
              <a:t> 디자인에 따른 축 안정성 평가 및 자각적 만족도 조사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277336"/>
              </p:ext>
            </p:extLst>
          </p:nvPr>
        </p:nvGraphicFramePr>
        <p:xfrm>
          <a:off x="779978" y="2405979"/>
          <a:ext cx="5604052" cy="2967236"/>
        </p:xfrm>
        <a:graphic>
          <a:graphicData uri="http://schemas.openxmlformats.org/drawingml/2006/table">
            <a:tbl>
              <a:tblPr/>
              <a:tblGrid>
                <a:gridCol w="1401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1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1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1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15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렌즈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A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사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B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사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C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사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9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디자인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ASD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Prism ballast design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Double tin zone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9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베이스커브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8.5mm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8.6mm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8.8mm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9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재질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 err="1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Etafilcon</a:t>
                      </a: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 A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Somofilcon A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Nelfilcon A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79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함수율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59%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56%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69%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9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Dk/t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31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57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26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9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직경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14.5mm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14.3mm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14.2mm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79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중심두께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0.09mm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0.105mm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0.1mm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705124"/>
              </p:ext>
            </p:extLst>
          </p:nvPr>
        </p:nvGraphicFramePr>
        <p:xfrm>
          <a:off x="6672064" y="2400815"/>
          <a:ext cx="4741868" cy="3044403"/>
        </p:xfrm>
        <a:graphic>
          <a:graphicData uri="http://schemas.openxmlformats.org/drawingml/2006/table">
            <a:tbl>
              <a:tblPr/>
              <a:tblGrid>
                <a:gridCol w="1185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5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46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924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</a:rPr>
                        <a:t>                브랜드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</a:rPr>
                        <a:t>피검자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A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/>
                        </a:rPr>
                        <a:t>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B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/>
                        </a:rPr>
                        <a:t>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C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/>
                        </a:rPr>
                        <a:t>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0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A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1.0/1.0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0.9/0.9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0.9/0.9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0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B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0.9/0.9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0.9/1.0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1.0/1.0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30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C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0.8/0.7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0.9/0.9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0.8/0.8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30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D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1.0/1.0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1.0/1.0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1.0/1.0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30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E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0.9/0.9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0.8/0.9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0.9/0.9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741863" y="31083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4767263" y="3073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4767263" y="3073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4767263" y="3073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1371" y="1909748"/>
            <a:ext cx="2124299" cy="3263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표</a:t>
            </a:r>
            <a:r>
              <a:rPr lang="en-US" altLang="ko-KR" dirty="0"/>
              <a:t> 1. </a:t>
            </a:r>
            <a:r>
              <a:rPr lang="ko-KR" altLang="en-US" dirty="0"/>
              <a:t>콘택트렌즈 재원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72064" y="1909748"/>
            <a:ext cx="1471878" cy="3263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표</a:t>
            </a:r>
            <a:r>
              <a:rPr lang="en-US" altLang="ko-KR" dirty="0"/>
              <a:t> 2. </a:t>
            </a:r>
            <a:r>
              <a:rPr lang="ko-KR" altLang="en-US" dirty="0" err="1"/>
              <a:t>교정시력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6387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811371" y="1830266"/>
            <a:ext cx="10602560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b="1" dirty="0">
              <a:latin typeface="+mn-ea"/>
              <a:ea typeface="+mn-ea"/>
            </a:endParaRPr>
          </a:p>
        </p:txBody>
      </p:sp>
      <p:sp>
        <p:nvSpPr>
          <p:cNvPr id="17" name="Rectangle 333">
            <a:extLst>
              <a:ext uri="{FF2B5EF4-FFF2-40B4-BE49-F238E27FC236}">
                <a16:creationId xmlns:a16="http://schemas.microsoft.com/office/drawing/2014/main" id="{80B1D59E-1A6A-43C2-909C-B83EEFAB7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76FA8F23-4BFF-4CEC-B07D-FE03E377B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F204882B-CBB2-49E5-A989-FF45994A3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C23129FD-709B-4CD8-A666-F8357D9A0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6" name="AutoShape 6">
            <a:extLst>
              <a:ext uri="{FF2B5EF4-FFF2-40B4-BE49-F238E27FC236}">
                <a16:creationId xmlns:a16="http://schemas.microsoft.com/office/drawing/2014/main" id="{4ED58BCF-0CB3-4B0A-8059-F351807AB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41379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결과 및 고찰</a:t>
            </a:r>
          </a:p>
        </p:txBody>
      </p:sp>
      <p:pic>
        <p:nvPicPr>
          <p:cNvPr id="27" name="Picture 34" descr="버튼1">
            <a:extLst>
              <a:ext uri="{FF2B5EF4-FFF2-40B4-BE49-F238E27FC236}">
                <a16:creationId xmlns:a16="http://schemas.microsoft.com/office/drawing/2014/main" id="{8A720D87-0A35-4A3B-AF78-2533CF01573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47057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" name="Rectangle 65">
            <a:extLst>
              <a:ext uri="{FF2B5EF4-FFF2-40B4-BE49-F238E27FC236}">
                <a16:creationId xmlns:a16="http://schemas.microsoft.com/office/drawing/2014/main" id="{E1BBE7F3-A282-4371-AF21-118076DF0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69359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III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 err="1">
                <a:solidFill>
                  <a:schemeClr val="tx1"/>
                </a:solidFill>
              </a:rPr>
              <a:t>토릭소프트콘택트렌즈</a:t>
            </a:r>
            <a:r>
              <a:rPr lang="ko-KR" altLang="en-US" sz="1800" b="1" dirty="0">
                <a:solidFill>
                  <a:schemeClr val="tx1"/>
                </a:solidFill>
              </a:rPr>
              <a:t> 디자인에 따른 축 안정성 평가 및 자각적 만족도 조사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215680" y="289015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741863" y="31083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572801"/>
              </p:ext>
            </p:extLst>
          </p:nvPr>
        </p:nvGraphicFramePr>
        <p:xfrm>
          <a:off x="977049" y="2913087"/>
          <a:ext cx="3419140" cy="2321340"/>
        </p:xfrm>
        <a:graphic>
          <a:graphicData uri="http://schemas.openxmlformats.org/drawingml/2006/table">
            <a:tbl>
              <a:tblPr/>
              <a:tblGrid>
                <a:gridCol w="684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4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42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22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566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</a:rPr>
                        <a:t>              브랜드</a:t>
                      </a:r>
                      <a:endParaRPr lang="en-US" altLang="ko-KR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 err="1">
                          <a:solidFill>
                            <a:srgbClr val="000000"/>
                          </a:solidFill>
                          <a:effectLst/>
                        </a:rPr>
                        <a:t>피검자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A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함초롬바탕"/>
                        </a:rPr>
                        <a:t>사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 </a:t>
                      </a:r>
                      <a:r>
                        <a:rPr lang="ko-KR" altLang="en-US" sz="800" kern="0" spc="0" dirty="0" err="1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우안방향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A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함초롬바탕"/>
                        </a:rPr>
                        <a:t>사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우안각도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A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함초롬바탕"/>
                        </a:rPr>
                        <a:t>사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좌안방향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A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함초롬바탕"/>
                        </a:rPr>
                        <a:t>사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좌안각도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A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2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B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좌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3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C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</a:t>
                      </a:r>
                      <a:endParaRPr lang="ko-KR" alt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7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11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D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E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좌</a:t>
                      </a:r>
                      <a:endParaRPr lang="ko-KR" alt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5</a:t>
                      </a:r>
                      <a:endParaRPr 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5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4767263" y="3073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4767263" y="3073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4767263" y="3073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79256" y="2158103"/>
            <a:ext cx="5779146" cy="3263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표</a:t>
            </a:r>
            <a:r>
              <a:rPr lang="en-US" altLang="ko-KR" dirty="0"/>
              <a:t> 3.  </a:t>
            </a:r>
            <a:r>
              <a:rPr lang="ko-KR" altLang="en-US" dirty="0" err="1"/>
              <a:t>원데이</a:t>
            </a:r>
            <a:r>
              <a:rPr lang="ko-KR" altLang="en-US" dirty="0"/>
              <a:t> </a:t>
            </a:r>
            <a:r>
              <a:rPr lang="ko-KR" altLang="en-US" dirty="0" err="1"/>
              <a:t>토릭</a:t>
            </a:r>
            <a:r>
              <a:rPr lang="ko-KR" altLang="en-US" dirty="0"/>
              <a:t> 소프트 콘택트렌즈의 축 회전 방향 및 </a:t>
            </a:r>
            <a:r>
              <a:rPr lang="ko-KR" altLang="en-US" dirty="0" err="1"/>
              <a:t>회전량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902758"/>
              </p:ext>
            </p:extLst>
          </p:nvPr>
        </p:nvGraphicFramePr>
        <p:xfrm>
          <a:off x="4583832" y="2890157"/>
          <a:ext cx="3419140" cy="2321340"/>
        </p:xfrm>
        <a:graphic>
          <a:graphicData uri="http://schemas.openxmlformats.org/drawingml/2006/table">
            <a:tbl>
              <a:tblPr/>
              <a:tblGrid>
                <a:gridCol w="684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4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42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22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566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</a:rPr>
                        <a:t>              브랜드</a:t>
                      </a:r>
                      <a:endParaRPr lang="en-US" altLang="ko-KR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 err="1">
                          <a:solidFill>
                            <a:srgbClr val="000000"/>
                          </a:solidFill>
                          <a:effectLst/>
                        </a:rPr>
                        <a:t>피검자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  <a:ea typeface="+mn-ea"/>
                        </a:rPr>
                        <a:t>B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  <a:ea typeface="+mn-ea"/>
                        </a:rPr>
                        <a:t>사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함초롬바탕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우안방향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B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사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우안각도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B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사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좌안방향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B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사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좌안각도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A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B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C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3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좌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2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D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E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좌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2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3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665851"/>
              </p:ext>
            </p:extLst>
          </p:nvPr>
        </p:nvGraphicFramePr>
        <p:xfrm>
          <a:off x="8184232" y="2890157"/>
          <a:ext cx="3419140" cy="2321340"/>
        </p:xfrm>
        <a:graphic>
          <a:graphicData uri="http://schemas.openxmlformats.org/drawingml/2006/table">
            <a:tbl>
              <a:tblPr/>
              <a:tblGrid>
                <a:gridCol w="684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4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42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22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566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</a:rPr>
                        <a:t>              브랜드</a:t>
                      </a:r>
                      <a:endParaRPr lang="en-US" altLang="ko-KR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 err="1">
                          <a:solidFill>
                            <a:srgbClr val="000000"/>
                          </a:solidFill>
                          <a:effectLst/>
                        </a:rPr>
                        <a:t>피검자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C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사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함초롬바탕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우안방향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387060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C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사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우안각도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C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사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함초롬바탕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좌안방향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C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사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함초롬바탕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좌안각도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A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B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2</a:t>
                      </a:r>
                      <a:endParaRPr 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C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</a:t>
                      </a:r>
                      <a:endParaRPr lang="ko-KR" alt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5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좌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6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D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0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E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좌</a:t>
                      </a:r>
                      <a:endParaRPr lang="ko-KR" altLang="en-US" sz="10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5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ea typeface="함초롬바탕"/>
                        </a:rPr>
                        <a:t>우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chemeClr val="tx1"/>
                          </a:solidFill>
                          <a:effectLst/>
                          <a:latin typeface="함초롬바탕"/>
                        </a:rPr>
                        <a:t>5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6205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811371" y="1830266"/>
            <a:ext cx="1060256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토릭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소프트콘택트렌즈의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난시축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안정화 디자인에 따른 축 안정성은 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C 〈 A 〈B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순으로 우수하였으며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교정시력은 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A 〈 B 〈C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순 높았고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착용감은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C &lt; A &lt; B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순으로 우수한것으로 조사되었다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.</a:t>
            </a:r>
            <a:endParaRPr lang="ko-KR" altLang="en-US" sz="2000" b="1" dirty="0">
              <a:latin typeface="함초롬돋움" pitchFamily="18" charset="-127"/>
              <a:ea typeface="함초롬돋움" pitchFamily="18" charset="-127"/>
              <a:cs typeface="함초롬돋움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교정시력은 조사 대상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토릭소프트콘택트렌즈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모두 교정시력은 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0.9~1.0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으로 우수하였다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. 0.8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이하의 낮은 교정시력을 나타낸 것은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축회전량이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약 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10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도 이상 이었으며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착용감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및 선명도에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불편감을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호소하였다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.</a:t>
            </a:r>
          </a:p>
        </p:txBody>
      </p:sp>
      <p:sp>
        <p:nvSpPr>
          <p:cNvPr id="17" name="Rectangle 333">
            <a:extLst>
              <a:ext uri="{FF2B5EF4-FFF2-40B4-BE49-F238E27FC236}">
                <a16:creationId xmlns:a16="http://schemas.microsoft.com/office/drawing/2014/main" id="{80B1D59E-1A6A-43C2-909C-B83EEFAB7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76FA8F23-4BFF-4CEC-B07D-FE03E377B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F204882B-CBB2-49E5-A989-FF45994A3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C23129FD-709B-4CD8-A666-F8357D9A0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6" name="AutoShape 6">
            <a:extLst>
              <a:ext uri="{FF2B5EF4-FFF2-40B4-BE49-F238E27FC236}">
                <a16:creationId xmlns:a16="http://schemas.microsoft.com/office/drawing/2014/main" id="{4ED58BCF-0CB3-4B0A-8059-F351807AB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41379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결과 및 고찰</a:t>
            </a:r>
          </a:p>
        </p:txBody>
      </p:sp>
      <p:pic>
        <p:nvPicPr>
          <p:cNvPr id="27" name="Picture 34" descr="버튼1">
            <a:extLst>
              <a:ext uri="{FF2B5EF4-FFF2-40B4-BE49-F238E27FC236}">
                <a16:creationId xmlns:a16="http://schemas.microsoft.com/office/drawing/2014/main" id="{8A720D87-0A35-4A3B-AF78-2533CF01573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47057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" name="Rectangle 65">
            <a:extLst>
              <a:ext uri="{FF2B5EF4-FFF2-40B4-BE49-F238E27FC236}">
                <a16:creationId xmlns:a16="http://schemas.microsoft.com/office/drawing/2014/main" id="{E1BBE7F3-A282-4371-AF21-118076DF0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69359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III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 err="1">
                <a:solidFill>
                  <a:schemeClr val="tx1"/>
                </a:solidFill>
              </a:rPr>
              <a:t>토릭소프트콘택트렌즈</a:t>
            </a:r>
            <a:r>
              <a:rPr lang="ko-KR" altLang="en-US" sz="1800" b="1" dirty="0">
                <a:solidFill>
                  <a:schemeClr val="tx1"/>
                </a:solidFill>
              </a:rPr>
              <a:t> 디자인에 따른 축 안정성 평가 및 자각적 만족도 조사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82686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787286" y="1834885"/>
            <a:ext cx="1060256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본 연구를 통해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토릭소프트콘택트렌즈의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각각 다른 디자인에 따른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축회전량과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회전방향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교정시력과 만족도 조사를 실시하였다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.</a:t>
            </a:r>
            <a:endParaRPr lang="ko-KR" altLang="en-US" sz="2000" b="1" dirty="0">
              <a:latin typeface="함초롬돋움" pitchFamily="18" charset="-127"/>
              <a:ea typeface="함초롬돋움" pitchFamily="18" charset="-127"/>
              <a:cs typeface="함초롬돋움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이를 통해 축 교정시력이 낮은 경우 축의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회전량이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높게 나타났고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착용감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또한 낮은 것으로 나타났다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.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조사대상 렌즈는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토릭축디자인에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따라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회전량이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차이가 있었으나 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Prism ballast design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의 경우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순목시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회전량이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많은 것으로 나타났으나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축이 다시 안정화까지 소요되는 시간은 가장 빨랐다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. </a:t>
            </a:r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id="{049CCE6F-D76E-4B32-A5D9-55E21FF24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584" y="1241379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결론</a:t>
            </a:r>
          </a:p>
        </p:txBody>
      </p:sp>
      <p:pic>
        <p:nvPicPr>
          <p:cNvPr id="24" name="Picture 34" descr="버튼1">
            <a:extLst>
              <a:ext uri="{FF2B5EF4-FFF2-40B4-BE49-F238E27FC236}">
                <a16:creationId xmlns:a16="http://schemas.microsoft.com/office/drawing/2014/main" id="{5856AE87-CEA6-462C-94D3-AE626BFEFB7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675522" y="1147057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" name="Rectangle 65">
            <a:extLst>
              <a:ext uri="{FF2B5EF4-FFF2-40B4-BE49-F238E27FC236}">
                <a16:creationId xmlns:a16="http://schemas.microsoft.com/office/drawing/2014/main" id="{C26D4BCA-2521-4CA5-A07B-15E001301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537" y="1269359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IV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 err="1">
                <a:solidFill>
                  <a:schemeClr val="tx1"/>
                </a:solidFill>
              </a:rPr>
              <a:t>토릭소프트콘택트렌즈</a:t>
            </a:r>
            <a:r>
              <a:rPr lang="ko-KR" altLang="en-US" sz="1800" b="1" dirty="0">
                <a:solidFill>
                  <a:schemeClr val="tx1"/>
                </a:solidFill>
              </a:rPr>
              <a:t> 디자인에 따른 축 안정성 평가 및 자각적 만족도 조사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36707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789436" y="1735680"/>
            <a:ext cx="1060256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arenR"/>
            </a:pPr>
            <a:endParaRPr lang="en-US" altLang="ko-KR" sz="1000" b="1" dirty="0">
              <a:latin typeface="+mn-ea"/>
              <a:ea typeface="+mn-ea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서채연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유근창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직난시안에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대한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하루착용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토릭소프트콘택트렌즈의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디자인에 따른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축안정성과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자각적 만족도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대한시과학회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2015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박소현 외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5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명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축 안정화 디자인이 상이한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토릭소프트콘택트렌즈의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회전 양상 차이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한국안광학회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2015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임병완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김현일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방사선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시표를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사용한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토릭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소프트 렌즈의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회전량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측정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 </a:t>
            </a:r>
            <a:r>
              <a:rPr lang="ko-KR" altLang="en-US" sz="2000" b="1" dirty="0" err="1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대한시과학회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2017</a:t>
            </a:r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id="{D1CEC568-9AD7-4D85-A4E9-8973F1B46D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19066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참고문헌</a:t>
            </a:r>
          </a:p>
        </p:txBody>
      </p:sp>
      <p:pic>
        <p:nvPicPr>
          <p:cNvPr id="24" name="Picture 34" descr="버튼1">
            <a:extLst>
              <a:ext uri="{FF2B5EF4-FFF2-40B4-BE49-F238E27FC236}">
                <a16:creationId xmlns:a16="http://schemas.microsoft.com/office/drawing/2014/main" id="{EEDF4993-54EF-4DCF-9D65-714DDE62225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24744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" name="Rectangle 65">
            <a:extLst>
              <a:ext uri="{FF2B5EF4-FFF2-40B4-BE49-F238E27FC236}">
                <a16:creationId xmlns:a16="http://schemas.microsoft.com/office/drawing/2014/main" id="{6F3FB718-FDC7-48B5-B3A6-588066BA3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47046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V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 err="1">
                <a:solidFill>
                  <a:schemeClr val="tx1"/>
                </a:solidFill>
              </a:rPr>
              <a:t>토릭소프트콘택트렌즈</a:t>
            </a:r>
            <a:r>
              <a:rPr lang="ko-KR" altLang="en-US" sz="1800" b="1" dirty="0">
                <a:solidFill>
                  <a:schemeClr val="tx1"/>
                </a:solidFill>
              </a:rPr>
              <a:t> 디자인에 따른 축 안정성 평가 및 자각적 만족도 조사</a:t>
            </a: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8151451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사용자 지정 2">
      <a:majorFont>
        <a:latin typeface="함초롬돋움"/>
        <a:ea typeface="함초롬돋움"/>
        <a:cs typeface=""/>
      </a:majorFont>
      <a:minorFont>
        <a:latin typeface="함초롬돋움"/>
        <a:ea typeface="함초롬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2564</TotalTime>
  <Words>719</Words>
  <Application>Microsoft Office PowerPoint</Application>
  <PresentationFormat>와이드스크린</PresentationFormat>
  <Paragraphs>223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굴림</vt:lpstr>
      <vt:lpstr>맑은 고딕</vt:lpstr>
      <vt:lpstr>함초롬돋움</vt:lpstr>
      <vt:lpstr>함초롬바탕</vt:lpstr>
      <vt:lpstr>Symbol</vt:lpstr>
      <vt:lpstr>Wingdings</vt:lpstr>
      <vt:lpstr>기본 디자인</vt:lpstr>
      <vt:lpstr>토릭소프트콘택트렌즈 디자인에 따른 축 안정성 평가 및 자각적 만족도 조사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User</cp:lastModifiedBy>
  <cp:revision>235</cp:revision>
  <dcterms:created xsi:type="dcterms:W3CDTF">2007-11-27T23:16:29Z</dcterms:created>
  <dcterms:modified xsi:type="dcterms:W3CDTF">2020-07-07T00:46:09Z</dcterms:modified>
</cp:coreProperties>
</file>