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8" r:id="rId2"/>
    <p:sldId id="259" r:id="rId3"/>
    <p:sldId id="261" r:id="rId4"/>
    <p:sldId id="262" r:id="rId5"/>
    <p:sldId id="265" r:id="rId6"/>
    <p:sldId id="263" r:id="rId7"/>
    <p:sldId id="264" r:id="rId8"/>
  </p:sldIdLst>
  <p:sldSz cx="12192000" cy="685800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114026" algn="l" rtl="0" fontAlgn="base" latinLnBrk="1">
      <a:spcBef>
        <a:spcPct val="0"/>
      </a:spcBef>
      <a:spcAft>
        <a:spcPct val="0"/>
      </a:spcAft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228051" algn="l" rtl="0" fontAlgn="base" latinLnBrk="1">
      <a:spcBef>
        <a:spcPct val="0"/>
      </a:spcBef>
      <a:spcAft>
        <a:spcPct val="0"/>
      </a:spcAft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342077" algn="l" rtl="0" fontAlgn="base" latinLnBrk="1">
      <a:spcBef>
        <a:spcPct val="0"/>
      </a:spcBef>
      <a:spcAft>
        <a:spcPct val="0"/>
      </a:spcAft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456103" algn="l" rtl="0" fontAlgn="base" latinLnBrk="1">
      <a:spcBef>
        <a:spcPct val="0"/>
      </a:spcBef>
      <a:spcAft>
        <a:spcPct val="0"/>
      </a:spcAft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570128" algn="l" defTabSz="228051" rtl="0" eaLnBrk="1" latinLnBrk="1" hangingPunct="1"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684154" algn="l" defTabSz="228051" rtl="0" eaLnBrk="1" latinLnBrk="1" hangingPunct="1"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798180" algn="l" defTabSz="228051" rtl="0" eaLnBrk="1" latinLnBrk="1" hangingPunct="1"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912205" algn="l" defTabSz="228051" rtl="0" eaLnBrk="1" latinLnBrk="1" hangingPunct="1"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2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DCDCDC"/>
    <a:srgbClr val="E5EBFF"/>
    <a:srgbClr val="DCECF7"/>
    <a:srgbClr val="EBF0FF"/>
    <a:srgbClr val="89B9FF"/>
    <a:srgbClr val="2D80FF"/>
    <a:srgbClr val="0F6FFF"/>
    <a:srgbClr val="0067B4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68" autoAdjust="0"/>
    <p:restoredTop sz="94660"/>
  </p:normalViewPr>
  <p:slideViewPr>
    <p:cSldViewPr>
      <p:cViewPr varScale="1">
        <p:scale>
          <a:sx n="108" d="100"/>
          <a:sy n="108" d="100"/>
        </p:scale>
        <p:origin x="720" y="10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10A93-50B4-44CD-B88E-66DE1991ACE1}" type="datetimeFigureOut">
              <a:rPr lang="ko-KR" altLang="en-US" smtClean="0"/>
              <a:t>2020-07-07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A9F69-AA67-4C8D-91C4-EBDCE1AABD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2462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1pPr>
    <a:lvl2pPr marL="114026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2pPr>
    <a:lvl3pPr marL="228051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3pPr>
    <a:lvl4pPr marL="342077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4pPr>
    <a:lvl5pPr marL="456103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5pPr>
    <a:lvl6pPr marL="570128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6pPr>
    <a:lvl7pPr marL="684154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7pPr>
    <a:lvl8pPr marL="798180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8pPr>
    <a:lvl9pPr marL="912205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CDA52973-1D56-447D-8E15-6A6E994BF865}"/>
              </a:ext>
            </a:extLst>
          </p:cNvPr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E6E6E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모서리가 둥근 직사각형 9">
            <a:extLst>
              <a:ext uri="{FF2B5EF4-FFF2-40B4-BE49-F238E27FC236}">
                <a16:creationId xmlns:a16="http://schemas.microsoft.com/office/drawing/2014/main" id="{57C44657-5786-47CA-A177-A60EA898A94B}"/>
              </a:ext>
            </a:extLst>
          </p:cNvPr>
          <p:cNvSpPr/>
          <p:nvPr userDrawn="1"/>
        </p:nvSpPr>
        <p:spPr bwMode="auto">
          <a:xfrm>
            <a:off x="193964" y="171000"/>
            <a:ext cx="11806692" cy="6516000"/>
          </a:xfrm>
          <a:prstGeom prst="roundRect">
            <a:avLst/>
          </a:prstGeom>
          <a:solidFill>
            <a:schemeClr val="bg1"/>
          </a:solidFill>
          <a:ln w="22225">
            <a:solidFill>
              <a:schemeClr val="bg2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759" y="2130443"/>
            <a:ext cx="10362484" cy="1469907"/>
          </a:xfr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622" y="3886267"/>
            <a:ext cx="8534758" cy="1752466"/>
          </a:xfrm>
        </p:spPr>
        <p:txBody>
          <a:bodyPr/>
          <a:lstStyle>
            <a:lvl1pPr marL="0" indent="0" algn="ctr">
              <a:buNone/>
              <a:defRPr/>
            </a:lvl1pPr>
            <a:lvl2pPr marL="193530" indent="0" algn="ctr">
              <a:buNone/>
              <a:defRPr/>
            </a:lvl2pPr>
            <a:lvl3pPr marL="387060" indent="0" algn="ctr">
              <a:buNone/>
              <a:defRPr/>
            </a:lvl3pPr>
            <a:lvl4pPr marL="580590" indent="0" algn="ctr">
              <a:buNone/>
              <a:defRPr/>
            </a:lvl4pPr>
            <a:lvl5pPr marL="774120" indent="0" algn="ctr">
              <a:buNone/>
              <a:defRPr/>
            </a:lvl5pPr>
            <a:lvl6pPr marL="967651" indent="0" algn="ctr">
              <a:buNone/>
              <a:defRPr/>
            </a:lvl6pPr>
            <a:lvl7pPr marL="1161181" indent="0" algn="ctr">
              <a:buNone/>
              <a:defRPr/>
            </a:lvl7pPr>
            <a:lvl8pPr marL="1354711" indent="0" algn="ctr">
              <a:buNone/>
              <a:defRPr/>
            </a:lvl8pPr>
            <a:lvl9pPr marL="1548241" indent="0" algn="ctr">
              <a:buNone/>
              <a:defRPr/>
            </a:lvl9pPr>
          </a:lstStyle>
          <a:p>
            <a:r>
              <a:rPr lang="ko-KR" altLang="en-US" dirty="0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anchor="ctr"/>
          <a:lstStyle>
            <a:lvl1pPr>
              <a:defRPr sz="1600" b="1">
                <a:latin typeface="+mn-ea"/>
                <a:ea typeface="+mn-ea"/>
              </a:defRPr>
            </a:lvl1pPr>
          </a:lstStyle>
          <a:p>
            <a:fld id="{1B9E2791-ACE6-4D7B-80B5-40A42C4810A0}" type="slidenum">
              <a:rPr lang="en-US" altLang="ko-KR" smtClean="0"/>
              <a:pPr/>
              <a:t>‹#›</a:t>
            </a:fld>
            <a:endParaRPr lang="en-US" altLang="ko-KR" dirty="0"/>
          </a:p>
        </p:txBody>
      </p:sp>
      <p:pic>
        <p:nvPicPr>
          <p:cNvPr id="4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3954ADD3-BF13-4EF0-8325-61E5AEBAB1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8" y="100840"/>
            <a:ext cx="1284116" cy="1008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그림 39">
            <a:extLst>
              <a:ext uri="{FF2B5EF4-FFF2-40B4-BE49-F238E27FC236}">
                <a16:creationId xmlns:a16="http://schemas.microsoft.com/office/drawing/2014/main" id="{D90ADC6C-89C2-4602-81EA-2DEB926B291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795" b="97161" l="3275" r="97103">
                        <a14:foregroundMark x1="20277" y1="20315" x2="21725" y2="28328"/>
                        <a14:foregroundMark x1="21725" y1="28328" x2="27771" y2="18675"/>
                        <a14:foregroundMark x1="27771" y1="18675" x2="23426" y2="19937"/>
                        <a14:foregroundMark x1="36020" y1="14826" x2="28463" y2="24101"/>
                        <a14:foregroundMark x1="28463" y1="24101" x2="34257" y2="17539"/>
                        <a14:foregroundMark x1="34257" y1="17539" x2="32746" y2="16467"/>
                        <a14:foregroundMark x1="41562" y1="3849" x2="20970" y2="17729"/>
                        <a14:foregroundMark x1="20970" y1="17729" x2="10831" y2="33249"/>
                        <a14:foregroundMark x1="10831" y1="33249" x2="6297" y2="48265"/>
                        <a14:foregroundMark x1="6297" y1="48265" x2="9950" y2="63785"/>
                        <a14:foregroundMark x1="9950" y1="63785" x2="14106" y2="72303"/>
                        <a14:foregroundMark x1="14106" y1="72303" x2="28715" y2="84164"/>
                        <a14:foregroundMark x1="28715" y1="84164" x2="35579" y2="86562"/>
                        <a14:foregroundMark x1="35579" y1="86562" x2="49811" y2="87256"/>
                        <a14:foregroundMark x1="49811" y1="87256" x2="56990" y2="87129"/>
                        <a14:foregroundMark x1="56990" y1="87129" x2="65680" y2="81956"/>
                        <a14:foregroundMark x1="65680" y1="81956" x2="71725" y2="75521"/>
                        <a14:foregroundMark x1="71725" y1="75521" x2="77645" y2="49211"/>
                        <a14:foregroundMark x1="77645" y1="49211" x2="77078" y2="41136"/>
                        <a14:foregroundMark x1="77078" y1="41136" x2="74055" y2="32429"/>
                        <a14:foregroundMark x1="74055" y1="32429" x2="55793" y2="12808"/>
                        <a14:foregroundMark x1="55793" y1="12808" x2="40302" y2="4795"/>
                        <a14:foregroundMark x1="8753" y1="34637" x2="4597" y2="41388"/>
                        <a14:foregroundMark x1="4597" y1="41388" x2="9005" y2="36719"/>
                        <a14:foregroundMark x1="5982" y1="38738" x2="2771" y2="46246"/>
                        <a14:foregroundMark x1="2771" y1="46246" x2="3149" y2="53565"/>
                        <a14:foregroundMark x1="3149" y1="53565" x2="3652" y2="44606"/>
                        <a14:foregroundMark x1="3652" y1="44606" x2="3275" y2="43722"/>
                        <a14:foregroundMark x1="89421" y1="29968" x2="90806" y2="58801"/>
                        <a14:foregroundMark x1="90806" y1="58801" x2="89987" y2="44290"/>
                        <a14:foregroundMark x1="93262" y1="34637" x2="94584" y2="51735"/>
                        <a14:foregroundMark x1="94584" y1="51735" x2="94332" y2="38738"/>
                        <a14:foregroundMark x1="96411" y1="46435" x2="97229" y2="46625"/>
                        <a14:foregroundMark x1="53212" y1="94574" x2="45214" y2="95457"/>
                        <a14:foregroundMark x1="45214" y1="95457" x2="50693" y2="89842"/>
                        <a14:foregroundMark x1="50693" y1="89842" x2="55793" y2="93628"/>
                        <a14:foregroundMark x1="52519" y1="97161" x2="51700" y2="97035"/>
                        <a14:foregroundMark x1="90491" y1="75205" x2="89987" y2="76025"/>
                        <a14:foregroundMark x1="91184" y1="74763" x2="89421" y2="7659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12520" y="107091"/>
            <a:ext cx="1058800" cy="1056802"/>
          </a:xfrm>
          <a:prstGeom prst="rect">
            <a:avLst/>
          </a:prstGeom>
        </p:spPr>
      </p:pic>
      <p:sp>
        <p:nvSpPr>
          <p:cNvPr id="19" name="Rectangle 5">
            <a:extLst>
              <a:ext uri="{FF2B5EF4-FFF2-40B4-BE49-F238E27FC236}">
                <a16:creationId xmlns:a16="http://schemas.microsoft.com/office/drawing/2014/main" id="{5A553644-ADFC-4346-BCBC-8F6E9546118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406831" y="6220650"/>
            <a:ext cx="5328592" cy="47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rgbClr val="0067B4"/>
                </a:solidFill>
                <a:latin typeface="+mn-ea"/>
                <a:ea typeface="+mn-ea"/>
                <a:cs typeface="+mn-cs"/>
              </a:defRPr>
            </a:lvl1pPr>
            <a:lvl2pPr marL="114026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228051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342077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456103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570128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684154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798180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912205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</a:t>
            </a:r>
            <a:r>
              <a:rPr lang="ko-KR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공동학술대회</a:t>
            </a:r>
            <a:endParaRPr lang="en-US" altLang="ko-KR" sz="20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>
            <a:extLst>
              <a:ext uri="{FF2B5EF4-FFF2-40B4-BE49-F238E27FC236}">
                <a16:creationId xmlns:a16="http://schemas.microsoft.com/office/drawing/2014/main" id="{041F782D-C325-40B9-BCE5-17DDD5301E17}"/>
              </a:ext>
            </a:extLst>
          </p:cNvPr>
          <p:cNvSpPr/>
          <p:nvPr userDrawn="1"/>
        </p:nvSpPr>
        <p:spPr bwMode="auto">
          <a:xfrm>
            <a:off x="0" y="1"/>
            <a:ext cx="12193114" cy="980727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242" y="274496"/>
            <a:ext cx="9806149" cy="894462"/>
          </a:xfr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  <p:pic>
        <p:nvPicPr>
          <p:cNvPr id="17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A36A478-9179-49C1-A5D0-C299905EB4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82" y="58173"/>
            <a:ext cx="1080121" cy="84303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타원 17">
            <a:extLst>
              <a:ext uri="{FF2B5EF4-FFF2-40B4-BE49-F238E27FC236}">
                <a16:creationId xmlns:a16="http://schemas.microsoft.com/office/drawing/2014/main" id="{1E3601C6-233C-4121-87C8-047E7FBB813D}"/>
              </a:ext>
            </a:extLst>
          </p:cNvPr>
          <p:cNvSpPr/>
          <p:nvPr userDrawn="1"/>
        </p:nvSpPr>
        <p:spPr bwMode="auto">
          <a:xfrm>
            <a:off x="41325" y="34101"/>
            <a:ext cx="1158131" cy="881677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8A74BC6F-E998-4D59-9712-B4FC8F2BE8C8}"/>
              </a:ext>
            </a:extLst>
          </p:cNvPr>
          <p:cNvGrpSpPr/>
          <p:nvPr userDrawn="1"/>
        </p:nvGrpSpPr>
        <p:grpSpPr>
          <a:xfrm>
            <a:off x="11189177" y="57811"/>
            <a:ext cx="955495" cy="889049"/>
            <a:chOff x="11092379" y="76038"/>
            <a:chExt cx="980140" cy="1041409"/>
          </a:xfrm>
        </p:grpSpPr>
        <p:pic>
          <p:nvPicPr>
            <p:cNvPr id="20" name="그림 19">
              <a:extLst>
                <a:ext uri="{FF2B5EF4-FFF2-40B4-BE49-F238E27FC236}">
                  <a16:creationId xmlns:a16="http://schemas.microsoft.com/office/drawing/2014/main" id="{A66C5281-DBF5-4F5B-8520-C6F0B70C7A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79" y="76038"/>
              <a:ext cx="980139" cy="1041409"/>
            </a:xfrm>
            <a:prstGeom prst="rect">
              <a:avLst/>
            </a:prstGeom>
          </p:spPr>
        </p:pic>
        <p:sp>
          <p:nvSpPr>
            <p:cNvPr id="21" name="타원 20">
              <a:extLst>
                <a:ext uri="{FF2B5EF4-FFF2-40B4-BE49-F238E27FC236}">
                  <a16:creationId xmlns:a16="http://schemas.microsoft.com/office/drawing/2014/main" id="{E18C3954-4BA6-4200-9DC1-AD7D798B1C03}"/>
                </a:ext>
              </a:extLst>
            </p:cNvPr>
            <p:cNvSpPr/>
            <p:nvPr userDrawn="1"/>
          </p:nvSpPr>
          <p:spPr bwMode="auto">
            <a:xfrm>
              <a:off x="11099954" y="91164"/>
              <a:ext cx="972565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cxnSp>
        <p:nvCxnSpPr>
          <p:cNvPr id="22" name="직선 연결선 21">
            <a:extLst>
              <a:ext uri="{FF2B5EF4-FFF2-40B4-BE49-F238E27FC236}">
                <a16:creationId xmlns:a16="http://schemas.microsoft.com/office/drawing/2014/main" id="{5E47B492-DE7B-4EFA-BAB5-43B89139F4D0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23" name="Rectangle 5">
            <a:extLst>
              <a:ext uri="{FF2B5EF4-FFF2-40B4-BE49-F238E27FC236}">
                <a16:creationId xmlns:a16="http://schemas.microsoft.com/office/drawing/2014/main" id="{F3B967D0-A5C6-4BED-81AC-69406A466E8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rgbClr val="0067B4"/>
                </a:solidFill>
                <a:latin typeface="+mn-ea"/>
                <a:ea typeface="+mn-ea"/>
                <a:cs typeface="+mn-cs"/>
              </a:defRPr>
            </a:lvl1pPr>
            <a:lvl2pPr marL="114026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228051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342077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456103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570128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684154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798180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912205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141" y="4407035"/>
            <a:ext cx="10363378" cy="1362058"/>
          </a:xfrm>
        </p:spPr>
        <p:txBody>
          <a:bodyPr anchor="t"/>
          <a:lstStyle>
            <a:lvl1pPr algn="l">
              <a:defRPr sz="1693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141" y="2906554"/>
            <a:ext cx="10363378" cy="1500481"/>
          </a:xfrm>
        </p:spPr>
        <p:txBody>
          <a:bodyPr anchor="b"/>
          <a:lstStyle>
            <a:lvl1pPr marL="0" indent="0">
              <a:buNone/>
              <a:defRPr sz="847"/>
            </a:lvl1pPr>
            <a:lvl2pPr marL="193530" indent="0">
              <a:buNone/>
              <a:defRPr sz="762"/>
            </a:lvl2pPr>
            <a:lvl3pPr marL="387060" indent="0">
              <a:buNone/>
              <a:defRPr sz="677"/>
            </a:lvl3pPr>
            <a:lvl4pPr marL="580590" indent="0">
              <a:buNone/>
              <a:defRPr sz="593"/>
            </a:lvl4pPr>
            <a:lvl5pPr marL="774120" indent="0">
              <a:buNone/>
              <a:defRPr sz="593"/>
            </a:lvl5pPr>
            <a:lvl6pPr marL="967651" indent="0">
              <a:buNone/>
              <a:defRPr sz="593"/>
            </a:lvl6pPr>
            <a:lvl7pPr marL="1161181" indent="0">
              <a:buNone/>
              <a:defRPr sz="593"/>
            </a:lvl7pPr>
            <a:lvl8pPr marL="1354711" indent="0">
              <a:buNone/>
              <a:defRPr sz="593"/>
            </a:lvl8pPr>
            <a:lvl9pPr marL="1548241" indent="0">
              <a:buNone/>
              <a:defRPr sz="593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23" name="Rectangle 5">
            <a:extLst>
              <a:ext uri="{FF2B5EF4-FFF2-40B4-BE49-F238E27FC236}">
                <a16:creationId xmlns:a16="http://schemas.microsoft.com/office/drawing/2014/main" id="{1273216D-AE5C-4E16-8F72-E09E1D870C3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rgbClr val="0067B4"/>
                </a:solidFill>
                <a:latin typeface="+mn-ea"/>
                <a:ea typeface="+mn-ea"/>
                <a:cs typeface="+mn-cs"/>
              </a:defRPr>
            </a:lvl1pPr>
            <a:lvl2pPr marL="114026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228051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342077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456103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570128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684154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798180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912205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id="{ECDFEB33-F311-4CEA-BFDC-B8E33E9E408C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313670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041F782D-C325-40B9-BCE5-17DDD5301E17}"/>
              </a:ext>
            </a:extLst>
          </p:cNvPr>
          <p:cNvSpPr/>
          <p:nvPr userDrawn="1"/>
        </p:nvSpPr>
        <p:spPr bwMode="auto">
          <a:xfrm>
            <a:off x="0" y="1"/>
            <a:ext cx="12193114" cy="1052736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" name="제목 1"/>
          <p:cNvSpPr txBox="1">
            <a:spLocks/>
          </p:cNvSpPr>
          <p:nvPr userDrawn="1"/>
        </p:nvSpPr>
        <p:spPr bwMode="auto">
          <a:xfrm>
            <a:off x="609242" y="274495"/>
            <a:ext cx="10023558" cy="96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 algn="ctr" defTabSz="1306328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1306328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defTabSz="1306328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defTabSz="1306328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defTabSz="1306328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193530" algn="ctr" defTabSz="1306328" rtl="0" fontAlgn="base" latinLnBrk="1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387060" algn="ctr" defTabSz="1306328" rtl="0" fontAlgn="base" latinLnBrk="1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580590" algn="ctr" defTabSz="1306328" rtl="0" fontAlgn="base" latinLnBrk="1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774120" algn="ctr" defTabSz="1306328" rtl="0" fontAlgn="base" latinLnBrk="1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kern="0"/>
              <a:t>마스터 제목 스타일 편집</a:t>
            </a:r>
          </a:p>
        </p:txBody>
      </p:sp>
      <p:pic>
        <p:nvPicPr>
          <p:cNvPr id="17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A36A478-9179-49C1-A5D0-C299905EB4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69" y="83904"/>
            <a:ext cx="1123364" cy="88181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타원 17">
            <a:extLst>
              <a:ext uri="{FF2B5EF4-FFF2-40B4-BE49-F238E27FC236}">
                <a16:creationId xmlns:a16="http://schemas.microsoft.com/office/drawing/2014/main" id="{1E3601C6-233C-4121-87C8-047E7FBB813D}"/>
              </a:ext>
            </a:extLst>
          </p:cNvPr>
          <p:cNvSpPr/>
          <p:nvPr userDrawn="1"/>
        </p:nvSpPr>
        <p:spPr bwMode="auto">
          <a:xfrm>
            <a:off x="59121" y="75617"/>
            <a:ext cx="1183808" cy="876975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8A74BC6F-E998-4D59-9712-B4FC8F2BE8C8}"/>
              </a:ext>
            </a:extLst>
          </p:cNvPr>
          <p:cNvGrpSpPr/>
          <p:nvPr userDrawn="1"/>
        </p:nvGrpSpPr>
        <p:grpSpPr>
          <a:xfrm>
            <a:off x="11001763" y="88261"/>
            <a:ext cx="986506" cy="907216"/>
            <a:chOff x="11082519" y="91164"/>
            <a:chExt cx="990000" cy="990000"/>
          </a:xfrm>
        </p:grpSpPr>
        <p:pic>
          <p:nvPicPr>
            <p:cNvPr id="20" name="그림 19">
              <a:extLst>
                <a:ext uri="{FF2B5EF4-FFF2-40B4-BE49-F238E27FC236}">
                  <a16:creationId xmlns:a16="http://schemas.microsoft.com/office/drawing/2014/main" id="{A66C5281-DBF5-4F5B-8520-C6F0B70C7A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21" name="타원 20">
              <a:extLst>
                <a:ext uri="{FF2B5EF4-FFF2-40B4-BE49-F238E27FC236}">
                  <a16:creationId xmlns:a16="http://schemas.microsoft.com/office/drawing/2014/main" id="{E18C3954-4BA6-4200-9DC1-AD7D798B1C03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242" y="1600269"/>
            <a:ext cx="5443753" cy="4525971"/>
          </a:xfrm>
        </p:spPr>
        <p:txBody>
          <a:bodyPr/>
          <a:lstStyle>
            <a:lvl1pPr>
              <a:defRPr sz="1185"/>
            </a:lvl1pPr>
            <a:lvl2pPr>
              <a:defRPr sz="1016"/>
            </a:lvl2pPr>
            <a:lvl3pPr>
              <a:defRPr sz="847"/>
            </a:lvl3pPr>
            <a:lvl4pPr>
              <a:defRPr sz="762"/>
            </a:lvl4pPr>
            <a:lvl5pPr>
              <a:defRPr sz="762"/>
            </a:lvl5pPr>
            <a:lvl6pPr>
              <a:defRPr sz="762"/>
            </a:lvl6pPr>
            <a:lvl7pPr>
              <a:defRPr sz="762"/>
            </a:lvl7pPr>
            <a:lvl8pPr>
              <a:defRPr sz="762"/>
            </a:lvl8pPr>
            <a:lvl9pPr>
              <a:defRPr sz="762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39006" y="1600269"/>
            <a:ext cx="5443753" cy="4525971"/>
          </a:xfrm>
        </p:spPr>
        <p:txBody>
          <a:bodyPr/>
          <a:lstStyle>
            <a:lvl1pPr>
              <a:defRPr sz="1185"/>
            </a:lvl1pPr>
            <a:lvl2pPr>
              <a:defRPr sz="1016"/>
            </a:lvl2pPr>
            <a:lvl3pPr>
              <a:defRPr sz="847"/>
            </a:lvl3pPr>
            <a:lvl4pPr>
              <a:defRPr sz="762"/>
            </a:lvl4pPr>
            <a:lvl5pPr>
              <a:defRPr sz="762"/>
            </a:lvl5pPr>
            <a:lvl6pPr>
              <a:defRPr sz="762"/>
            </a:lvl6pPr>
            <a:lvl7pPr>
              <a:defRPr sz="762"/>
            </a:lvl7pPr>
            <a:lvl8pPr>
              <a:defRPr sz="762"/>
            </a:lvl8pPr>
            <a:lvl9pPr>
              <a:defRPr sz="762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AAC4E4D3-213C-4FEA-878C-E3DBC1D7DBD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041F782D-C325-40B9-BCE5-17DDD5301E17}"/>
              </a:ext>
            </a:extLst>
          </p:cNvPr>
          <p:cNvSpPr/>
          <p:nvPr userDrawn="1"/>
        </p:nvSpPr>
        <p:spPr bwMode="auto">
          <a:xfrm>
            <a:off x="0" y="1"/>
            <a:ext cx="12193114" cy="1052736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제목 1"/>
          <p:cNvSpPr>
            <a:spLocks noGrp="1"/>
          </p:cNvSpPr>
          <p:nvPr>
            <p:ph type="title"/>
          </p:nvPr>
        </p:nvSpPr>
        <p:spPr>
          <a:xfrm>
            <a:off x="609242" y="274495"/>
            <a:ext cx="10023558" cy="96013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pic>
        <p:nvPicPr>
          <p:cNvPr id="18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A36A478-9179-49C1-A5D0-C299905EB4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69" y="83904"/>
            <a:ext cx="1123364" cy="88181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타원 18">
            <a:extLst>
              <a:ext uri="{FF2B5EF4-FFF2-40B4-BE49-F238E27FC236}">
                <a16:creationId xmlns:a16="http://schemas.microsoft.com/office/drawing/2014/main" id="{1E3601C6-233C-4121-87C8-047E7FBB813D}"/>
              </a:ext>
            </a:extLst>
          </p:cNvPr>
          <p:cNvSpPr/>
          <p:nvPr userDrawn="1"/>
        </p:nvSpPr>
        <p:spPr bwMode="auto">
          <a:xfrm>
            <a:off x="59121" y="75617"/>
            <a:ext cx="1183808" cy="876975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8A74BC6F-E998-4D59-9712-B4FC8F2BE8C8}"/>
              </a:ext>
            </a:extLst>
          </p:cNvPr>
          <p:cNvGrpSpPr/>
          <p:nvPr userDrawn="1"/>
        </p:nvGrpSpPr>
        <p:grpSpPr>
          <a:xfrm>
            <a:off x="11001763" y="88261"/>
            <a:ext cx="986506" cy="907216"/>
            <a:chOff x="11082519" y="91164"/>
            <a:chExt cx="990000" cy="990000"/>
          </a:xfrm>
        </p:grpSpPr>
        <p:pic>
          <p:nvPicPr>
            <p:cNvPr id="21" name="그림 20">
              <a:extLst>
                <a:ext uri="{FF2B5EF4-FFF2-40B4-BE49-F238E27FC236}">
                  <a16:creationId xmlns:a16="http://schemas.microsoft.com/office/drawing/2014/main" id="{A66C5281-DBF5-4F5B-8520-C6F0B70C7A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22" name="타원 21">
              <a:extLst>
                <a:ext uri="{FF2B5EF4-FFF2-40B4-BE49-F238E27FC236}">
                  <a16:creationId xmlns:a16="http://schemas.microsoft.com/office/drawing/2014/main" id="{E18C3954-4BA6-4200-9DC1-AD7D798B1C03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sp>
        <p:nvSpPr>
          <p:cNvPr id="24" name="Rectangle 5">
            <a:extLst>
              <a:ext uri="{FF2B5EF4-FFF2-40B4-BE49-F238E27FC236}">
                <a16:creationId xmlns:a16="http://schemas.microsoft.com/office/drawing/2014/main" id="{3A7A41C0-A6AB-4F9D-AE40-FC639710EDB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rgbClr val="0067B4"/>
                </a:solidFill>
                <a:latin typeface="+mn-ea"/>
                <a:ea typeface="+mn-ea"/>
                <a:cs typeface="+mn-cs"/>
              </a:defRPr>
            </a:lvl1pPr>
            <a:lvl2pPr marL="114026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228051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342077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456103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570128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684154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798180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912205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직선 연결선 32">
            <a:extLst>
              <a:ext uri="{FF2B5EF4-FFF2-40B4-BE49-F238E27FC236}">
                <a16:creationId xmlns:a16="http://schemas.microsoft.com/office/drawing/2014/main" id="{AAC4E4D3-213C-4FEA-878C-E3DBC1D7DBD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242" y="1535087"/>
            <a:ext cx="5387308" cy="639704"/>
          </a:xfrm>
        </p:spPr>
        <p:txBody>
          <a:bodyPr anchor="b"/>
          <a:lstStyle>
            <a:lvl1pPr marL="0" indent="0">
              <a:buNone/>
              <a:defRPr sz="1016" b="1"/>
            </a:lvl1pPr>
            <a:lvl2pPr marL="193530" indent="0">
              <a:buNone/>
              <a:defRPr sz="847" b="1"/>
            </a:lvl2pPr>
            <a:lvl3pPr marL="387060" indent="0">
              <a:buNone/>
              <a:defRPr sz="762" b="1"/>
            </a:lvl3pPr>
            <a:lvl4pPr marL="580590" indent="0">
              <a:buNone/>
              <a:defRPr sz="677" b="1"/>
            </a:lvl4pPr>
            <a:lvl5pPr marL="774120" indent="0">
              <a:buNone/>
              <a:defRPr sz="677" b="1"/>
            </a:lvl5pPr>
            <a:lvl6pPr marL="967651" indent="0">
              <a:buNone/>
              <a:defRPr sz="677" b="1"/>
            </a:lvl6pPr>
            <a:lvl7pPr marL="1161181" indent="0">
              <a:buNone/>
              <a:defRPr sz="677" b="1"/>
            </a:lvl7pPr>
            <a:lvl8pPr marL="1354711" indent="0">
              <a:buNone/>
              <a:defRPr sz="677" b="1"/>
            </a:lvl8pPr>
            <a:lvl9pPr marL="1548241" indent="0">
              <a:buNone/>
              <a:defRPr sz="677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242" y="2174793"/>
            <a:ext cx="5387308" cy="3951447"/>
          </a:xfrm>
        </p:spPr>
        <p:txBody>
          <a:bodyPr/>
          <a:lstStyle>
            <a:lvl1pPr>
              <a:defRPr sz="1016"/>
            </a:lvl1pPr>
            <a:lvl2pPr>
              <a:defRPr sz="847"/>
            </a:lvl2pPr>
            <a:lvl3pPr>
              <a:defRPr sz="762"/>
            </a:lvl3pPr>
            <a:lvl4pPr>
              <a:defRPr sz="677"/>
            </a:lvl4pPr>
            <a:lvl5pPr>
              <a:defRPr sz="677"/>
            </a:lvl5pPr>
            <a:lvl6pPr>
              <a:defRPr sz="677"/>
            </a:lvl6pPr>
            <a:lvl7pPr>
              <a:defRPr sz="677"/>
            </a:lvl7pPr>
            <a:lvl8pPr>
              <a:defRPr sz="677"/>
            </a:lvl8pPr>
            <a:lvl9pPr>
              <a:defRPr sz="677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658" y="1535087"/>
            <a:ext cx="5389100" cy="639704"/>
          </a:xfrm>
        </p:spPr>
        <p:txBody>
          <a:bodyPr anchor="b"/>
          <a:lstStyle>
            <a:lvl1pPr marL="0" indent="0">
              <a:buNone/>
              <a:defRPr sz="1016" b="1"/>
            </a:lvl1pPr>
            <a:lvl2pPr marL="193530" indent="0">
              <a:buNone/>
              <a:defRPr sz="847" b="1"/>
            </a:lvl2pPr>
            <a:lvl3pPr marL="387060" indent="0">
              <a:buNone/>
              <a:defRPr sz="762" b="1"/>
            </a:lvl3pPr>
            <a:lvl4pPr marL="580590" indent="0">
              <a:buNone/>
              <a:defRPr sz="677" b="1"/>
            </a:lvl4pPr>
            <a:lvl5pPr marL="774120" indent="0">
              <a:buNone/>
              <a:defRPr sz="677" b="1"/>
            </a:lvl5pPr>
            <a:lvl6pPr marL="967651" indent="0">
              <a:buNone/>
              <a:defRPr sz="677" b="1"/>
            </a:lvl6pPr>
            <a:lvl7pPr marL="1161181" indent="0">
              <a:buNone/>
              <a:defRPr sz="677" b="1"/>
            </a:lvl7pPr>
            <a:lvl8pPr marL="1354711" indent="0">
              <a:buNone/>
              <a:defRPr sz="677" b="1"/>
            </a:lvl8pPr>
            <a:lvl9pPr marL="1548241" indent="0">
              <a:buNone/>
              <a:defRPr sz="677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658" y="2174793"/>
            <a:ext cx="5389100" cy="3951447"/>
          </a:xfrm>
        </p:spPr>
        <p:txBody>
          <a:bodyPr/>
          <a:lstStyle>
            <a:lvl1pPr>
              <a:defRPr sz="1016"/>
            </a:lvl1pPr>
            <a:lvl2pPr>
              <a:defRPr sz="847"/>
            </a:lvl2pPr>
            <a:lvl3pPr>
              <a:defRPr sz="762"/>
            </a:lvl3pPr>
            <a:lvl4pPr>
              <a:defRPr sz="677"/>
            </a:lvl4pPr>
            <a:lvl5pPr>
              <a:defRPr sz="677"/>
            </a:lvl5pPr>
            <a:lvl6pPr>
              <a:defRPr sz="677"/>
            </a:lvl6pPr>
            <a:lvl7pPr>
              <a:defRPr sz="677"/>
            </a:lvl7pPr>
            <a:lvl8pPr>
              <a:defRPr sz="677"/>
            </a:lvl8pPr>
            <a:lvl9pPr>
              <a:defRPr sz="677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8" name="Rectangle 5">
            <a:extLst>
              <a:ext uri="{FF2B5EF4-FFF2-40B4-BE49-F238E27FC236}">
                <a16:creationId xmlns:a16="http://schemas.microsoft.com/office/drawing/2014/main" id="{1422B975-BC7B-4CF0-8DB4-359E943A8CC9}"/>
              </a:ext>
            </a:extLst>
          </p:cNvPr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0067B4"/>
                </a:solidFill>
                <a:latin typeface="+mn-ea"/>
                <a:ea typeface="+mn-ea"/>
              </a:defRPr>
            </a:lvl1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041F782D-C325-40B9-BCE5-17DDD5301E17}"/>
              </a:ext>
            </a:extLst>
          </p:cNvPr>
          <p:cNvSpPr/>
          <p:nvPr userDrawn="1"/>
        </p:nvSpPr>
        <p:spPr bwMode="auto">
          <a:xfrm>
            <a:off x="0" y="1"/>
            <a:ext cx="12193114" cy="1052736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제목 1"/>
          <p:cNvSpPr>
            <a:spLocks noGrp="1"/>
          </p:cNvSpPr>
          <p:nvPr>
            <p:ph type="title"/>
          </p:nvPr>
        </p:nvSpPr>
        <p:spPr>
          <a:xfrm>
            <a:off x="609242" y="274495"/>
            <a:ext cx="10023558" cy="96013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pic>
        <p:nvPicPr>
          <p:cNvPr id="28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A36A478-9179-49C1-A5D0-C299905EB4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69" y="83904"/>
            <a:ext cx="1123364" cy="88181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타원 28">
            <a:extLst>
              <a:ext uri="{FF2B5EF4-FFF2-40B4-BE49-F238E27FC236}">
                <a16:creationId xmlns:a16="http://schemas.microsoft.com/office/drawing/2014/main" id="{1E3601C6-233C-4121-87C8-047E7FBB813D}"/>
              </a:ext>
            </a:extLst>
          </p:cNvPr>
          <p:cNvSpPr/>
          <p:nvPr userDrawn="1"/>
        </p:nvSpPr>
        <p:spPr bwMode="auto">
          <a:xfrm>
            <a:off x="59121" y="75617"/>
            <a:ext cx="1183808" cy="876975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8A74BC6F-E998-4D59-9712-B4FC8F2BE8C8}"/>
              </a:ext>
            </a:extLst>
          </p:cNvPr>
          <p:cNvGrpSpPr/>
          <p:nvPr userDrawn="1"/>
        </p:nvGrpSpPr>
        <p:grpSpPr>
          <a:xfrm>
            <a:off x="11001763" y="88261"/>
            <a:ext cx="986506" cy="907216"/>
            <a:chOff x="11082519" y="91164"/>
            <a:chExt cx="990000" cy="990000"/>
          </a:xfrm>
        </p:grpSpPr>
        <p:pic>
          <p:nvPicPr>
            <p:cNvPr id="31" name="그림 30">
              <a:extLst>
                <a:ext uri="{FF2B5EF4-FFF2-40B4-BE49-F238E27FC236}">
                  <a16:creationId xmlns:a16="http://schemas.microsoft.com/office/drawing/2014/main" id="{A66C5281-DBF5-4F5B-8520-C6F0B70C7A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32" name="타원 31">
              <a:extLst>
                <a:ext uri="{FF2B5EF4-FFF2-40B4-BE49-F238E27FC236}">
                  <a16:creationId xmlns:a16="http://schemas.microsoft.com/office/drawing/2014/main" id="{E18C3954-4BA6-4200-9DC1-AD7D798B1C03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직선 연결선 27">
            <a:extLst>
              <a:ext uri="{FF2B5EF4-FFF2-40B4-BE49-F238E27FC236}">
                <a16:creationId xmlns:a16="http://schemas.microsoft.com/office/drawing/2014/main" id="{AAC4E4D3-213C-4FEA-878C-E3DBC1D7DBD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4" name="Rectangle 5">
            <a:extLst>
              <a:ext uri="{FF2B5EF4-FFF2-40B4-BE49-F238E27FC236}">
                <a16:creationId xmlns:a16="http://schemas.microsoft.com/office/drawing/2014/main" id="{D8F5D9A8-12C7-4920-A6A4-3347FB8303B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0067B4"/>
                </a:solidFill>
                <a:latin typeface="+mn-ea"/>
                <a:ea typeface="+mn-ea"/>
              </a:defRPr>
            </a:lvl1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041F782D-C325-40B9-BCE5-17DDD5301E17}"/>
              </a:ext>
            </a:extLst>
          </p:cNvPr>
          <p:cNvSpPr/>
          <p:nvPr userDrawn="1"/>
        </p:nvSpPr>
        <p:spPr bwMode="auto">
          <a:xfrm>
            <a:off x="0" y="1"/>
            <a:ext cx="12193114" cy="1052736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제목 1"/>
          <p:cNvSpPr>
            <a:spLocks noGrp="1"/>
          </p:cNvSpPr>
          <p:nvPr>
            <p:ph type="title"/>
          </p:nvPr>
        </p:nvSpPr>
        <p:spPr>
          <a:xfrm>
            <a:off x="609242" y="274495"/>
            <a:ext cx="10023558" cy="96013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pic>
        <p:nvPicPr>
          <p:cNvPr id="23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A36A478-9179-49C1-A5D0-C299905EB4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69" y="83904"/>
            <a:ext cx="1123364" cy="88181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타원 23">
            <a:extLst>
              <a:ext uri="{FF2B5EF4-FFF2-40B4-BE49-F238E27FC236}">
                <a16:creationId xmlns:a16="http://schemas.microsoft.com/office/drawing/2014/main" id="{1E3601C6-233C-4121-87C8-047E7FBB813D}"/>
              </a:ext>
            </a:extLst>
          </p:cNvPr>
          <p:cNvSpPr/>
          <p:nvPr userDrawn="1"/>
        </p:nvSpPr>
        <p:spPr bwMode="auto">
          <a:xfrm>
            <a:off x="59121" y="75617"/>
            <a:ext cx="1183808" cy="876975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8A74BC6F-E998-4D59-9712-B4FC8F2BE8C8}"/>
              </a:ext>
            </a:extLst>
          </p:cNvPr>
          <p:cNvGrpSpPr/>
          <p:nvPr userDrawn="1"/>
        </p:nvGrpSpPr>
        <p:grpSpPr>
          <a:xfrm>
            <a:off x="11001763" y="88261"/>
            <a:ext cx="986506" cy="907216"/>
            <a:chOff x="11082519" y="91164"/>
            <a:chExt cx="990000" cy="990000"/>
          </a:xfrm>
        </p:grpSpPr>
        <p:pic>
          <p:nvPicPr>
            <p:cNvPr id="26" name="그림 25">
              <a:extLst>
                <a:ext uri="{FF2B5EF4-FFF2-40B4-BE49-F238E27FC236}">
                  <a16:creationId xmlns:a16="http://schemas.microsoft.com/office/drawing/2014/main" id="{A66C5281-DBF5-4F5B-8520-C6F0B70C7A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27" name="타원 26">
              <a:extLst>
                <a:ext uri="{FF2B5EF4-FFF2-40B4-BE49-F238E27FC236}">
                  <a16:creationId xmlns:a16="http://schemas.microsoft.com/office/drawing/2014/main" id="{E18C3954-4BA6-4200-9DC1-AD7D798B1C03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15CBDE85-7A90-4E0D-A069-60A53FFDD887}"/>
              </a:ext>
            </a:extLst>
          </p:cNvPr>
          <p:cNvSpPr/>
          <p:nvPr userDrawn="1"/>
        </p:nvSpPr>
        <p:spPr bwMode="auto">
          <a:xfrm>
            <a:off x="0" y="0"/>
            <a:ext cx="12192000" cy="1253235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5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FDCB5F5F-4902-4AFC-9736-2C5F4C6325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8" y="100840"/>
            <a:ext cx="1284116" cy="1008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타원 15">
            <a:extLst>
              <a:ext uri="{FF2B5EF4-FFF2-40B4-BE49-F238E27FC236}">
                <a16:creationId xmlns:a16="http://schemas.microsoft.com/office/drawing/2014/main" id="{48E0CCE5-9F1D-4640-8838-7D2B55EEAF53}"/>
              </a:ext>
            </a:extLst>
          </p:cNvPr>
          <p:cNvSpPr/>
          <p:nvPr userDrawn="1"/>
        </p:nvSpPr>
        <p:spPr bwMode="auto">
          <a:xfrm>
            <a:off x="59121" y="75617"/>
            <a:ext cx="1296000" cy="1044000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EF0642CE-609A-4FA8-98C4-13F2AE51A19E}"/>
              </a:ext>
            </a:extLst>
          </p:cNvPr>
          <p:cNvGrpSpPr/>
          <p:nvPr userDrawn="1"/>
        </p:nvGrpSpPr>
        <p:grpSpPr>
          <a:xfrm>
            <a:off x="11001763" y="88261"/>
            <a:ext cx="1080000" cy="1080000"/>
            <a:chOff x="11082519" y="91164"/>
            <a:chExt cx="990000" cy="990000"/>
          </a:xfrm>
        </p:grpSpPr>
        <p:pic>
          <p:nvPicPr>
            <p:cNvPr id="18" name="그림 17">
              <a:extLst>
                <a:ext uri="{FF2B5EF4-FFF2-40B4-BE49-F238E27FC236}">
                  <a16:creationId xmlns:a16="http://schemas.microsoft.com/office/drawing/2014/main" id="{FB1C4008-B750-4BA9-B018-0012DBC582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19" name="타원 18">
              <a:extLst>
                <a:ext uri="{FF2B5EF4-FFF2-40B4-BE49-F238E27FC236}">
                  <a16:creationId xmlns:a16="http://schemas.microsoft.com/office/drawing/2014/main" id="{38428F4F-58F9-4A6B-8A41-75D431892345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AAC4E4D3-213C-4FEA-878C-E3DBC1D7DBD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13" name="Rectangle 5">
            <a:extLst>
              <a:ext uri="{FF2B5EF4-FFF2-40B4-BE49-F238E27FC236}">
                <a16:creationId xmlns:a16="http://schemas.microsoft.com/office/drawing/2014/main" id="{9554C5A9-C608-417F-97B5-133936791CA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0067B4"/>
                </a:solidFill>
                <a:latin typeface="+mn-ea"/>
                <a:ea typeface="+mn-ea"/>
              </a:defRPr>
            </a:lvl1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>
            <a:extLst>
              <a:ext uri="{FF2B5EF4-FFF2-40B4-BE49-F238E27FC236}">
                <a16:creationId xmlns:a16="http://schemas.microsoft.com/office/drawing/2014/main" id="{E05B73A9-B256-4585-930E-8440EF71CCDD}"/>
              </a:ext>
            </a:extLst>
          </p:cNvPr>
          <p:cNvSpPr/>
          <p:nvPr userDrawn="1"/>
        </p:nvSpPr>
        <p:spPr bwMode="auto">
          <a:xfrm>
            <a:off x="0" y="0"/>
            <a:ext cx="12192000" cy="1253235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242" y="273152"/>
            <a:ext cx="4011140" cy="1161815"/>
          </a:xfrm>
        </p:spPr>
        <p:txBody>
          <a:bodyPr anchor="b"/>
          <a:lstStyle>
            <a:lvl1pPr algn="l">
              <a:defRPr sz="847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6421" y="273152"/>
            <a:ext cx="6816338" cy="5853087"/>
          </a:xfrm>
        </p:spPr>
        <p:txBody>
          <a:bodyPr/>
          <a:lstStyle>
            <a:lvl1pPr>
              <a:defRPr sz="1355"/>
            </a:lvl1pPr>
            <a:lvl2pPr>
              <a:defRPr sz="1185"/>
            </a:lvl2pPr>
            <a:lvl3pPr>
              <a:defRPr sz="1016"/>
            </a:lvl3pPr>
            <a:lvl4pPr>
              <a:defRPr sz="847"/>
            </a:lvl4pPr>
            <a:lvl5pPr>
              <a:defRPr sz="847"/>
            </a:lvl5pPr>
            <a:lvl6pPr>
              <a:defRPr sz="847"/>
            </a:lvl6pPr>
            <a:lvl7pPr>
              <a:defRPr sz="847"/>
            </a:lvl7pPr>
            <a:lvl8pPr>
              <a:defRPr sz="847"/>
            </a:lvl8pPr>
            <a:lvl9pPr>
              <a:defRPr sz="847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242" y="1434966"/>
            <a:ext cx="4011140" cy="4691272"/>
          </a:xfrm>
        </p:spPr>
        <p:txBody>
          <a:bodyPr/>
          <a:lstStyle>
            <a:lvl1pPr marL="0" indent="0">
              <a:buNone/>
              <a:defRPr sz="593"/>
            </a:lvl1pPr>
            <a:lvl2pPr marL="193530" indent="0">
              <a:buNone/>
              <a:defRPr sz="508"/>
            </a:lvl2pPr>
            <a:lvl3pPr marL="387060" indent="0">
              <a:buNone/>
              <a:defRPr sz="423"/>
            </a:lvl3pPr>
            <a:lvl4pPr marL="580590" indent="0">
              <a:buNone/>
              <a:defRPr sz="381"/>
            </a:lvl4pPr>
            <a:lvl5pPr marL="774120" indent="0">
              <a:buNone/>
              <a:defRPr sz="381"/>
            </a:lvl5pPr>
            <a:lvl6pPr marL="967651" indent="0">
              <a:buNone/>
              <a:defRPr sz="381"/>
            </a:lvl6pPr>
            <a:lvl7pPr marL="1161181" indent="0">
              <a:buNone/>
              <a:defRPr sz="381"/>
            </a:lvl7pPr>
            <a:lvl8pPr marL="1354711" indent="0">
              <a:buNone/>
              <a:defRPr sz="381"/>
            </a:lvl8pPr>
            <a:lvl9pPr marL="1548241" indent="0">
              <a:buNone/>
              <a:defRPr sz="38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  <p:pic>
        <p:nvPicPr>
          <p:cNvPr id="18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676BD95F-D2F7-46B8-B55D-6C9179BDEBE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8" y="100840"/>
            <a:ext cx="1284116" cy="1008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타원 18">
            <a:extLst>
              <a:ext uri="{FF2B5EF4-FFF2-40B4-BE49-F238E27FC236}">
                <a16:creationId xmlns:a16="http://schemas.microsoft.com/office/drawing/2014/main" id="{416F90AF-4BF5-4A7C-8DA3-CE28675D565B}"/>
              </a:ext>
            </a:extLst>
          </p:cNvPr>
          <p:cNvSpPr/>
          <p:nvPr userDrawn="1"/>
        </p:nvSpPr>
        <p:spPr bwMode="auto">
          <a:xfrm>
            <a:off x="59121" y="75617"/>
            <a:ext cx="1296000" cy="1044000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9EDFE7AC-4BF5-4416-95FA-83E2940C1430}"/>
              </a:ext>
            </a:extLst>
          </p:cNvPr>
          <p:cNvGrpSpPr/>
          <p:nvPr userDrawn="1"/>
        </p:nvGrpSpPr>
        <p:grpSpPr>
          <a:xfrm>
            <a:off x="11001763" y="88261"/>
            <a:ext cx="1080000" cy="1080000"/>
            <a:chOff x="11082519" y="91164"/>
            <a:chExt cx="990000" cy="990000"/>
          </a:xfrm>
        </p:grpSpPr>
        <p:pic>
          <p:nvPicPr>
            <p:cNvPr id="21" name="그림 20">
              <a:extLst>
                <a:ext uri="{FF2B5EF4-FFF2-40B4-BE49-F238E27FC236}">
                  <a16:creationId xmlns:a16="http://schemas.microsoft.com/office/drawing/2014/main" id="{AA2E2262-1191-4CF9-BF47-2AF1DABB52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22" name="타원 21">
              <a:extLst>
                <a:ext uri="{FF2B5EF4-FFF2-40B4-BE49-F238E27FC236}">
                  <a16:creationId xmlns:a16="http://schemas.microsoft.com/office/drawing/2014/main" id="{75823562-BB67-4A0C-A6FD-38C5D9472393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AAC4E4D3-213C-4FEA-878C-E3DBC1D7DBD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16" name="Rectangle 5">
            <a:extLst>
              <a:ext uri="{FF2B5EF4-FFF2-40B4-BE49-F238E27FC236}">
                <a16:creationId xmlns:a16="http://schemas.microsoft.com/office/drawing/2014/main" id="{EBA48B61-D018-4BD3-84FB-2DB8A37EF2B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0067B4"/>
                </a:solidFill>
                <a:latin typeface="+mn-ea"/>
                <a:ea typeface="+mn-ea"/>
              </a:defRPr>
            </a:lvl1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>
            <a:extLst>
              <a:ext uri="{FF2B5EF4-FFF2-40B4-BE49-F238E27FC236}">
                <a16:creationId xmlns:a16="http://schemas.microsoft.com/office/drawing/2014/main" id="{C51D027E-6683-4BF3-A455-1B70E3CFB419}"/>
              </a:ext>
            </a:extLst>
          </p:cNvPr>
          <p:cNvSpPr/>
          <p:nvPr userDrawn="1"/>
        </p:nvSpPr>
        <p:spPr bwMode="auto">
          <a:xfrm>
            <a:off x="0" y="0"/>
            <a:ext cx="12192000" cy="1253235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484" y="4800466"/>
            <a:ext cx="7315378" cy="566796"/>
          </a:xfrm>
        </p:spPr>
        <p:txBody>
          <a:bodyPr anchor="b"/>
          <a:lstStyle>
            <a:lvl1pPr algn="l">
              <a:defRPr sz="847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484" y="612826"/>
            <a:ext cx="7315378" cy="4114733"/>
          </a:xfrm>
        </p:spPr>
        <p:txBody>
          <a:bodyPr/>
          <a:lstStyle>
            <a:lvl1pPr marL="0" indent="0">
              <a:buNone/>
              <a:defRPr sz="1355"/>
            </a:lvl1pPr>
            <a:lvl2pPr marL="193530" indent="0">
              <a:buNone/>
              <a:defRPr sz="1185"/>
            </a:lvl2pPr>
            <a:lvl3pPr marL="387060" indent="0">
              <a:buNone/>
              <a:defRPr sz="1016"/>
            </a:lvl3pPr>
            <a:lvl4pPr marL="580590" indent="0">
              <a:buNone/>
              <a:defRPr sz="847"/>
            </a:lvl4pPr>
            <a:lvl5pPr marL="774120" indent="0">
              <a:buNone/>
              <a:defRPr sz="847"/>
            </a:lvl5pPr>
            <a:lvl6pPr marL="967651" indent="0">
              <a:buNone/>
              <a:defRPr sz="847"/>
            </a:lvl6pPr>
            <a:lvl7pPr marL="1161181" indent="0">
              <a:buNone/>
              <a:defRPr sz="847"/>
            </a:lvl7pPr>
            <a:lvl8pPr marL="1354711" indent="0">
              <a:buNone/>
              <a:defRPr sz="847"/>
            </a:lvl8pPr>
            <a:lvl9pPr marL="1548241" indent="0">
              <a:buNone/>
              <a:defRPr sz="847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484" y="5367263"/>
            <a:ext cx="7315378" cy="805005"/>
          </a:xfrm>
        </p:spPr>
        <p:txBody>
          <a:bodyPr/>
          <a:lstStyle>
            <a:lvl1pPr marL="0" indent="0">
              <a:buNone/>
              <a:defRPr sz="593"/>
            </a:lvl1pPr>
            <a:lvl2pPr marL="193530" indent="0">
              <a:buNone/>
              <a:defRPr sz="508"/>
            </a:lvl2pPr>
            <a:lvl3pPr marL="387060" indent="0">
              <a:buNone/>
              <a:defRPr sz="423"/>
            </a:lvl3pPr>
            <a:lvl4pPr marL="580590" indent="0">
              <a:buNone/>
              <a:defRPr sz="381"/>
            </a:lvl4pPr>
            <a:lvl5pPr marL="774120" indent="0">
              <a:buNone/>
              <a:defRPr sz="381"/>
            </a:lvl5pPr>
            <a:lvl6pPr marL="967651" indent="0">
              <a:buNone/>
              <a:defRPr sz="381"/>
            </a:lvl6pPr>
            <a:lvl7pPr marL="1161181" indent="0">
              <a:buNone/>
              <a:defRPr sz="381"/>
            </a:lvl7pPr>
            <a:lvl8pPr marL="1354711" indent="0">
              <a:buNone/>
              <a:defRPr sz="381"/>
            </a:lvl8pPr>
            <a:lvl9pPr marL="1548241" indent="0">
              <a:buNone/>
              <a:defRPr sz="38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  <p:pic>
        <p:nvPicPr>
          <p:cNvPr id="18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AEEF6204-DD22-40CD-BCBF-7182C2FEE8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8" y="100840"/>
            <a:ext cx="1284116" cy="1008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타원 18">
            <a:extLst>
              <a:ext uri="{FF2B5EF4-FFF2-40B4-BE49-F238E27FC236}">
                <a16:creationId xmlns:a16="http://schemas.microsoft.com/office/drawing/2014/main" id="{F0F804DD-B05E-4CDD-9EB5-73834D20A051}"/>
              </a:ext>
            </a:extLst>
          </p:cNvPr>
          <p:cNvSpPr/>
          <p:nvPr userDrawn="1"/>
        </p:nvSpPr>
        <p:spPr bwMode="auto">
          <a:xfrm>
            <a:off x="59121" y="75617"/>
            <a:ext cx="1296000" cy="1044000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7351FE67-E9CF-4A6E-A2DA-F51E6781796A}"/>
              </a:ext>
            </a:extLst>
          </p:cNvPr>
          <p:cNvGrpSpPr/>
          <p:nvPr userDrawn="1"/>
        </p:nvGrpSpPr>
        <p:grpSpPr>
          <a:xfrm>
            <a:off x="11001763" y="88261"/>
            <a:ext cx="1080000" cy="1080000"/>
            <a:chOff x="11082519" y="91164"/>
            <a:chExt cx="990000" cy="990000"/>
          </a:xfrm>
        </p:grpSpPr>
        <p:pic>
          <p:nvPicPr>
            <p:cNvPr id="21" name="그림 20">
              <a:extLst>
                <a:ext uri="{FF2B5EF4-FFF2-40B4-BE49-F238E27FC236}">
                  <a16:creationId xmlns:a16="http://schemas.microsoft.com/office/drawing/2014/main" id="{48B495CE-E046-4B9E-A4CE-7D5E7FFDB0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22" name="타원 21">
              <a:extLst>
                <a:ext uri="{FF2B5EF4-FFF2-40B4-BE49-F238E27FC236}">
                  <a16:creationId xmlns:a16="http://schemas.microsoft.com/office/drawing/2014/main" id="{7DD49846-EE86-4850-9861-D0AE5802708F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AAC4E4D3-213C-4FEA-878C-E3DBC1D7DBD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16" name="Rectangle 5">
            <a:extLst>
              <a:ext uri="{FF2B5EF4-FFF2-40B4-BE49-F238E27FC236}">
                <a16:creationId xmlns:a16="http://schemas.microsoft.com/office/drawing/2014/main" id="{C0C83036-5C9E-4203-8724-E1A549B7499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0067B4"/>
                </a:solidFill>
                <a:latin typeface="+mn-ea"/>
                <a:ea typeface="+mn-ea"/>
              </a:defRPr>
            </a:lvl1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242" y="194787"/>
            <a:ext cx="1097351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242" y="1600269"/>
            <a:ext cx="10973516" cy="4525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136560" y="6292310"/>
            <a:ext cx="100811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+mn-ea"/>
                <a:ea typeface="+mn-ea"/>
              </a:defRPr>
            </a:lvl1pPr>
          </a:lstStyle>
          <a:p>
            <a:fld id="{8AFD4BAB-1370-4384-BFC7-D2CD913F0926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1306328" rtl="0" eaLnBrk="0" fontAlgn="base" latinLnBrk="1" hangingPunct="0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+mj-lt"/>
          <a:ea typeface="+mj-ea"/>
          <a:cs typeface="+mj-cs"/>
        </a:defRPr>
      </a:lvl1pPr>
      <a:lvl2pPr algn="ctr" defTabSz="1306328" rtl="0" eaLnBrk="0" fontAlgn="base" latinLnBrk="1" hangingPunct="0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1306328" rtl="0" eaLnBrk="0" fontAlgn="base" latinLnBrk="1" hangingPunct="0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1306328" rtl="0" eaLnBrk="0" fontAlgn="base" latinLnBrk="1" hangingPunct="0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1306328" rtl="0" eaLnBrk="0" fontAlgn="base" latinLnBrk="1" hangingPunct="0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193530" algn="ctr" defTabSz="1306328" rtl="0" fontAlgn="base" latinLnBrk="1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387060" algn="ctr" defTabSz="1306328" rtl="0" fontAlgn="base" latinLnBrk="1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580590" algn="ctr" defTabSz="1306328" rtl="0" fontAlgn="base" latinLnBrk="1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774120" algn="ctr" defTabSz="1306328" rtl="0" fontAlgn="base" latinLnBrk="1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489873" indent="-489873" algn="l" defTabSz="1306328" rtl="0" eaLnBrk="0" fontAlgn="base" latinLnBrk="1" hangingPunct="0">
        <a:spcBef>
          <a:spcPct val="20000"/>
        </a:spcBef>
        <a:spcAft>
          <a:spcPct val="0"/>
        </a:spcAft>
        <a:buChar char="•"/>
        <a:defRPr kumimoji="1" sz="4572">
          <a:solidFill>
            <a:schemeClr val="tx1"/>
          </a:solidFill>
          <a:latin typeface="+mn-lt"/>
          <a:ea typeface="+mn-ea"/>
          <a:cs typeface="+mn-cs"/>
        </a:defRPr>
      </a:lvl1pPr>
      <a:lvl2pPr marL="1061728" indent="-408564" algn="l" defTabSz="1306328" rtl="0" eaLnBrk="0" fontAlgn="base" latinLnBrk="1" hangingPunct="0">
        <a:spcBef>
          <a:spcPct val="20000"/>
        </a:spcBef>
        <a:spcAft>
          <a:spcPct val="0"/>
        </a:spcAft>
        <a:buChar char="–"/>
        <a:defRPr kumimoji="1" sz="4021">
          <a:solidFill>
            <a:schemeClr val="tx1"/>
          </a:solidFill>
          <a:latin typeface="+mn-lt"/>
          <a:ea typeface="+mn-ea"/>
        </a:defRPr>
      </a:lvl2pPr>
      <a:lvl3pPr marL="1632910" indent="-326582" algn="l" defTabSz="1306328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429">
          <a:solidFill>
            <a:schemeClr val="tx1"/>
          </a:solidFill>
          <a:latin typeface="+mn-lt"/>
          <a:ea typeface="+mn-ea"/>
        </a:defRPr>
      </a:lvl3pPr>
      <a:lvl4pPr marL="2286074" indent="-326582" algn="l" defTabSz="1306328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78">
          <a:solidFill>
            <a:schemeClr val="tx1"/>
          </a:solidFill>
          <a:latin typeface="+mn-lt"/>
          <a:ea typeface="+mn-ea"/>
        </a:defRPr>
      </a:lvl4pPr>
      <a:lvl5pPr marL="2939239" indent="-326582" algn="l" defTabSz="1306328" rtl="0" eaLnBrk="0" fontAlgn="base" latinLnBrk="1" hangingPunct="0">
        <a:spcBef>
          <a:spcPct val="20000"/>
        </a:spcBef>
        <a:spcAft>
          <a:spcPct val="0"/>
        </a:spcAft>
        <a:buChar char="»"/>
        <a:defRPr kumimoji="1" sz="2878">
          <a:solidFill>
            <a:schemeClr val="tx1"/>
          </a:solidFill>
          <a:latin typeface="+mn-lt"/>
          <a:ea typeface="+mn-ea"/>
        </a:defRPr>
      </a:lvl5pPr>
      <a:lvl6pPr marL="3132769" indent="-326582" algn="l" defTabSz="1306328" rtl="0" fontAlgn="base" latinLnBrk="1">
        <a:spcBef>
          <a:spcPct val="20000"/>
        </a:spcBef>
        <a:spcAft>
          <a:spcPct val="0"/>
        </a:spcAft>
        <a:buChar char="»"/>
        <a:defRPr kumimoji="1" sz="2878">
          <a:solidFill>
            <a:schemeClr val="tx1"/>
          </a:solidFill>
          <a:latin typeface="+mn-lt"/>
          <a:ea typeface="+mn-ea"/>
        </a:defRPr>
      </a:lvl6pPr>
      <a:lvl7pPr marL="3326299" indent="-326582" algn="l" defTabSz="1306328" rtl="0" fontAlgn="base" latinLnBrk="1">
        <a:spcBef>
          <a:spcPct val="20000"/>
        </a:spcBef>
        <a:spcAft>
          <a:spcPct val="0"/>
        </a:spcAft>
        <a:buChar char="»"/>
        <a:defRPr kumimoji="1" sz="2878">
          <a:solidFill>
            <a:schemeClr val="tx1"/>
          </a:solidFill>
          <a:latin typeface="+mn-lt"/>
          <a:ea typeface="+mn-ea"/>
        </a:defRPr>
      </a:lvl7pPr>
      <a:lvl8pPr marL="3519829" indent="-326582" algn="l" defTabSz="1306328" rtl="0" fontAlgn="base" latinLnBrk="1">
        <a:spcBef>
          <a:spcPct val="20000"/>
        </a:spcBef>
        <a:spcAft>
          <a:spcPct val="0"/>
        </a:spcAft>
        <a:buChar char="»"/>
        <a:defRPr kumimoji="1" sz="2878">
          <a:solidFill>
            <a:schemeClr val="tx1"/>
          </a:solidFill>
          <a:latin typeface="+mn-lt"/>
          <a:ea typeface="+mn-ea"/>
        </a:defRPr>
      </a:lvl8pPr>
      <a:lvl9pPr marL="3713359" indent="-326582" algn="l" defTabSz="1306328" rtl="0" fontAlgn="base" latinLnBrk="1">
        <a:spcBef>
          <a:spcPct val="20000"/>
        </a:spcBef>
        <a:spcAft>
          <a:spcPct val="0"/>
        </a:spcAft>
        <a:buChar char="»"/>
        <a:defRPr kumimoji="1" sz="2878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1pPr>
      <a:lvl2pPr marL="193530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2pPr>
      <a:lvl3pPr marL="387060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3pPr>
      <a:lvl4pPr marL="580590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4pPr>
      <a:lvl5pPr marL="774120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5pPr>
      <a:lvl6pPr marL="967651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6pPr>
      <a:lvl7pPr marL="1161181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7pPr>
      <a:lvl8pPr marL="1354711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8pPr>
      <a:lvl9pPr marL="1548241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773632" y="413457"/>
            <a:ext cx="754572" cy="891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ko-KR" altLang="en-US" sz="2582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95400" y="2060848"/>
            <a:ext cx="150239" cy="62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1446" y="868608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916446" y="1196752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6" name="제목 5"/>
          <p:cNvSpPr>
            <a:spLocks noGrp="1"/>
          </p:cNvSpPr>
          <p:nvPr>
            <p:ph type="ctrTitle"/>
          </p:nvPr>
        </p:nvSpPr>
        <p:spPr>
          <a:xfrm>
            <a:off x="914759" y="1556792"/>
            <a:ext cx="10362484" cy="1469907"/>
          </a:xfrm>
        </p:spPr>
        <p:txBody>
          <a:bodyPr/>
          <a:lstStyle/>
          <a:p>
            <a:pPr latinLnBrk="0">
              <a:lnSpc>
                <a:spcPct val="150000"/>
              </a:lnSpc>
            </a:pPr>
            <a:r>
              <a:rPr lang="ko-KR" altLang="en-US" sz="3200" b="1" dirty="0" err="1">
                <a:solidFill>
                  <a:schemeClr val="tx1"/>
                </a:solidFill>
              </a:rPr>
              <a:t>건성안</a:t>
            </a:r>
            <a:r>
              <a:rPr lang="ko-KR" altLang="en-US" sz="3200" b="1" dirty="0">
                <a:solidFill>
                  <a:schemeClr val="tx1"/>
                </a:solidFill>
              </a:rPr>
              <a:t> 개선용 소프트콘택트렌즈의 기능성 효과</a:t>
            </a:r>
            <a:endParaRPr lang="ko-KR" altLang="en-US" sz="3200" b="1" dirty="0"/>
          </a:p>
        </p:txBody>
      </p:sp>
      <p:sp>
        <p:nvSpPr>
          <p:cNvPr id="7" name="부제목 6"/>
          <p:cNvSpPr>
            <a:spLocks noGrp="1"/>
          </p:cNvSpPr>
          <p:nvPr>
            <p:ph type="subTitle" idx="1"/>
          </p:nvPr>
        </p:nvSpPr>
        <p:spPr>
          <a:xfrm>
            <a:off x="1828622" y="3573016"/>
            <a:ext cx="8534758" cy="1028897"/>
          </a:xfrm>
        </p:spPr>
        <p:txBody>
          <a:bodyPr/>
          <a:lstStyle/>
          <a:p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박병호</a:t>
            </a:r>
            <a:r>
              <a:rPr lang="en-US" altLang="ko-KR" sz="2400" b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최원영</a:t>
            </a:r>
            <a:r>
              <a:rPr lang="en-US" altLang="ko-KR" sz="2400" b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박시연</a:t>
            </a:r>
            <a:r>
              <a:rPr lang="en-US" altLang="ko-KR" sz="2400" b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김정근</a:t>
            </a:r>
            <a:r>
              <a:rPr lang="en-US" altLang="ko-KR" sz="2400" b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김주연</a:t>
            </a:r>
            <a:r>
              <a:rPr lang="en-US" altLang="ko-KR" sz="2400" b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ko-KR" altLang="en-US" sz="2400" b="1" dirty="0" err="1">
                <a:solidFill>
                  <a:schemeClr val="accent1">
                    <a:lumMod val="25000"/>
                  </a:schemeClr>
                </a:solidFill>
              </a:rPr>
              <a:t>유근창</a:t>
            </a:r>
            <a:endParaRPr lang="en-US" altLang="ko-KR" sz="2400" b="1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60" name="부제목 6"/>
          <p:cNvSpPr txBox="1">
            <a:spLocks/>
          </p:cNvSpPr>
          <p:nvPr/>
        </p:nvSpPr>
        <p:spPr bwMode="auto">
          <a:xfrm>
            <a:off x="1828622" y="4601913"/>
            <a:ext cx="8534758" cy="1752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marL="0" indent="0" algn="ctr" defTabSz="1306328" rtl="0" eaLnBrk="0" fontAlgn="base" latinLnBrk="1" hangingPunct="0">
              <a:spcBef>
                <a:spcPct val="20000"/>
              </a:spcBef>
              <a:spcAft>
                <a:spcPct val="0"/>
              </a:spcAft>
              <a:buNone/>
              <a:defRPr kumimoji="1" sz="4572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530" indent="0" algn="ctr" defTabSz="1306328" rtl="0" eaLnBrk="0" fontAlgn="base" latinLnBrk="1" hangingPunct="0">
              <a:spcBef>
                <a:spcPct val="20000"/>
              </a:spcBef>
              <a:spcAft>
                <a:spcPct val="0"/>
              </a:spcAft>
              <a:buNone/>
              <a:defRPr kumimoji="1" sz="4021">
                <a:solidFill>
                  <a:schemeClr val="tx1"/>
                </a:solidFill>
                <a:latin typeface="+mn-lt"/>
                <a:ea typeface="+mn-ea"/>
              </a:defRPr>
            </a:lvl2pPr>
            <a:lvl3pPr marL="387060" indent="0" algn="ctr" defTabSz="1306328" rtl="0" eaLnBrk="0" fontAlgn="base" latinLnBrk="1" hangingPunct="0">
              <a:spcBef>
                <a:spcPct val="20000"/>
              </a:spcBef>
              <a:spcAft>
                <a:spcPct val="0"/>
              </a:spcAft>
              <a:buNone/>
              <a:defRPr kumimoji="1" sz="3429">
                <a:solidFill>
                  <a:schemeClr val="tx1"/>
                </a:solidFill>
                <a:latin typeface="+mn-lt"/>
                <a:ea typeface="+mn-ea"/>
              </a:defRPr>
            </a:lvl3pPr>
            <a:lvl4pPr marL="580590" indent="0" algn="ctr" defTabSz="1306328" rtl="0" eaLnBrk="0" fontAlgn="base" latinLnBrk="1" hangingPunct="0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4pPr>
            <a:lvl5pPr marL="774120" indent="0" algn="ctr" defTabSz="1306328" rtl="0" eaLnBrk="0" fontAlgn="base" latinLnBrk="1" hangingPunct="0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5pPr>
            <a:lvl6pPr marL="967651" indent="0" algn="ctr" defTabSz="1306328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6pPr>
            <a:lvl7pPr marL="1161181" indent="0" algn="ctr" defTabSz="1306328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7pPr>
            <a:lvl8pPr marL="1354711" indent="0" algn="ctr" defTabSz="1306328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8pPr>
            <a:lvl9pPr marL="1548241" indent="0" algn="ctr" defTabSz="1306328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ko-KR" altLang="en-US" sz="2000" b="1" dirty="0" err="1"/>
              <a:t>동신대학교</a:t>
            </a:r>
            <a:r>
              <a:rPr lang="ko-KR" altLang="en-US" sz="2000" b="1" dirty="0"/>
              <a:t> 안경광학과</a:t>
            </a:r>
          </a:p>
          <a:p>
            <a:endParaRPr lang="ko-KR" altLang="en-US" sz="2400" b="1" kern="0" dirty="0"/>
          </a:p>
        </p:txBody>
      </p:sp>
    </p:spTree>
    <p:extLst>
      <p:ext uri="{BB962C8B-B14F-4D97-AF65-F5344CB8AC3E}">
        <p14:creationId xmlns:p14="http://schemas.microsoft.com/office/powerpoint/2010/main" val="2199367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1343472" y="413457"/>
            <a:ext cx="184731" cy="489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2582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grpSp>
        <p:nvGrpSpPr>
          <p:cNvPr id="15" name="그룹 14"/>
          <p:cNvGrpSpPr/>
          <p:nvPr/>
        </p:nvGrpSpPr>
        <p:grpSpPr>
          <a:xfrm>
            <a:off x="715658" y="1145442"/>
            <a:ext cx="10681669" cy="4388973"/>
            <a:chOff x="1172102" y="4938254"/>
            <a:chExt cx="9429839" cy="10368946"/>
          </a:xfrm>
        </p:grpSpPr>
        <p:grpSp>
          <p:nvGrpSpPr>
            <p:cNvPr id="160" name="그룹 159"/>
            <p:cNvGrpSpPr/>
            <p:nvPr/>
          </p:nvGrpSpPr>
          <p:grpSpPr>
            <a:xfrm>
              <a:off x="1172102" y="4938254"/>
              <a:ext cx="2354469" cy="1450421"/>
              <a:chOff x="236268" y="88530"/>
              <a:chExt cx="2354469" cy="1450421"/>
            </a:xfrm>
          </p:grpSpPr>
          <p:sp>
            <p:nvSpPr>
              <p:cNvPr id="161" name="AutoShape 6"/>
              <p:cNvSpPr>
                <a:spLocks noChangeArrowheads="1"/>
              </p:cNvSpPr>
              <p:nvPr/>
            </p:nvSpPr>
            <p:spPr bwMode="auto">
              <a:xfrm>
                <a:off x="714803" y="311365"/>
                <a:ext cx="1875934" cy="1004745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36000" defTabSz="1306328"/>
                <a:r>
                  <a:rPr lang="ko-KR" altLang="en-US" sz="2000" b="1" dirty="0">
                    <a:latin typeface="+mn-ea"/>
                    <a:ea typeface="+mn-ea"/>
                  </a:rPr>
                  <a:t> </a:t>
                </a:r>
                <a:r>
                  <a:rPr lang="ko-KR" altLang="en-US" sz="2400" b="1" dirty="0">
                    <a:latin typeface="+mn-ea"/>
                    <a:ea typeface="+mn-ea"/>
                  </a:rPr>
                  <a:t>서론</a:t>
                </a:r>
              </a:p>
            </p:txBody>
          </p:sp>
          <p:grpSp>
            <p:nvGrpSpPr>
              <p:cNvPr id="162" name="그룹 161"/>
              <p:cNvGrpSpPr/>
              <p:nvPr/>
            </p:nvGrpSpPr>
            <p:grpSpPr>
              <a:xfrm>
                <a:off x="236268" y="88530"/>
                <a:ext cx="630395" cy="1450421"/>
                <a:chOff x="956348" y="4179108"/>
                <a:chExt cx="630395" cy="1450421"/>
              </a:xfrm>
            </p:grpSpPr>
            <p:pic>
              <p:nvPicPr>
                <p:cNvPr id="163" name="Picture 34" descr="버튼1"/>
                <p:cNvPicPr preferRelativeResize="0">
                  <a:picLocks noChangeArrowheads="1"/>
                </p:cNvPicPr>
                <p:nvPr/>
              </p:nvPicPr>
              <p:blipFill>
                <a:blip r:embed="rId2" cstate="print">
                  <a:lum bright="12000"/>
                </a:blip>
                <a:srcRect/>
                <a:stretch>
                  <a:fillRect/>
                </a:stretch>
              </p:blipFill>
              <p:spPr bwMode="auto">
                <a:xfrm>
                  <a:off x="956348" y="4179108"/>
                  <a:ext cx="613512" cy="1450421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5" name="Rectangle 65"/>
                <p:cNvSpPr>
                  <a:spLocks noChangeArrowheads="1"/>
                </p:cNvSpPr>
                <p:nvPr/>
              </p:nvSpPr>
              <p:spPr bwMode="auto">
                <a:xfrm>
                  <a:off x="1026103" y="4468046"/>
                  <a:ext cx="560640" cy="872547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22857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400" b="1" dirty="0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+mn-ea"/>
                      <a:ea typeface="+mn-ea"/>
                    </a:rPr>
                    <a:t>Ⅰ</a:t>
                  </a:r>
                </a:p>
              </p:txBody>
            </p:sp>
          </p:grpSp>
        </p:grpSp>
        <p:sp>
          <p:nvSpPr>
            <p:cNvPr id="166" name="직사각형 181"/>
            <p:cNvSpPr>
              <a:spLocks noChangeArrowheads="1"/>
            </p:cNvSpPr>
            <p:nvPr/>
          </p:nvSpPr>
          <p:spPr bwMode="auto">
            <a:xfrm>
              <a:off x="1241940" y="5272916"/>
              <a:ext cx="9360001" cy="10034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2000" dirty="0">
                  <a:latin typeface="+mn-lt"/>
                </a:rPr>
                <a:t> </a:t>
              </a: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ko-KR" altLang="en-US" sz="2000" dirty="0"/>
                <a:t>나이가 들거나 눈물을 분비하는 데 관여하는 눈 구조물들에 염증</a:t>
              </a:r>
              <a:r>
                <a:rPr lang="en-US" altLang="ko-KR" sz="2000" dirty="0"/>
                <a:t>, </a:t>
              </a:r>
              <a:r>
                <a:rPr lang="ko-KR" altLang="en-US" sz="2000" dirty="0"/>
                <a:t>외상 등의 손상이 생기면 눈물의 분비가 줄어들거나 눈물의 분비량이 많더라도 그 성분에 변화가 생기기 때문에 여러 가지 증상을 일으킬 수 있다</a:t>
              </a:r>
              <a:r>
                <a:rPr lang="en-US" altLang="ko-KR" sz="2000" dirty="0"/>
                <a:t>. </a:t>
              </a:r>
              <a:r>
                <a:rPr lang="ko-KR" altLang="en-US" sz="2000" dirty="0"/>
                <a:t>이러한 상태를 안구건조증이라고 한다</a:t>
              </a:r>
              <a:r>
                <a:rPr lang="en-US" altLang="ko-KR" sz="2000" dirty="0"/>
                <a:t>.</a:t>
              </a: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ko-KR" altLang="en-US" sz="2000" dirty="0"/>
                <a:t>소프트콘택트렌즈의 착용은 </a:t>
              </a:r>
              <a:r>
                <a:rPr lang="ko-KR" altLang="en-US" sz="2000" dirty="0" err="1"/>
                <a:t>눈물막을</a:t>
              </a:r>
              <a:r>
                <a:rPr lang="ko-KR" altLang="en-US" sz="2000" dirty="0"/>
                <a:t> </a:t>
              </a:r>
              <a:r>
                <a:rPr lang="ko-KR" altLang="en-US" sz="2000" dirty="0" err="1"/>
                <a:t>혼탁시키고</a:t>
              </a:r>
              <a:r>
                <a:rPr lang="ko-KR" altLang="en-US" sz="2000" dirty="0"/>
                <a:t> 삼투압을 증가시킴에 따라 건성안을 유발하는 주요한 요인이 된다</a:t>
              </a:r>
              <a:r>
                <a:rPr lang="en-US" altLang="ko-KR" sz="2000" dirty="0"/>
                <a:t>. </a:t>
              </a:r>
              <a:r>
                <a:rPr lang="ko-KR" altLang="en-US" sz="2000" dirty="0"/>
                <a:t>동시에 건성안이 있는 사람이 콘택트렌즈를 착용으로 인해 이물감이나 뻑뻑함 등의 안구불편 증상이 더 심해지기도 한다</a:t>
              </a:r>
              <a:r>
                <a:rPr lang="en-US" altLang="ko-KR" sz="2000" dirty="0"/>
                <a:t>. </a:t>
              </a:r>
              <a:r>
                <a:rPr lang="ko-KR" altLang="en-US" sz="2000" dirty="0"/>
                <a:t>따라서 본 연구는 현재 유통되고 있는 </a:t>
              </a:r>
              <a:r>
                <a:rPr lang="ko-KR" altLang="en-US" sz="2000" dirty="0" err="1"/>
                <a:t>건성안</a:t>
              </a:r>
              <a:r>
                <a:rPr lang="ko-KR" altLang="en-US" sz="2000" dirty="0"/>
                <a:t> 기능성콘택트렌즈의 건성안에 대한 기능성 효과를 알아보기 위해 진행하였다</a:t>
              </a:r>
              <a:r>
                <a:rPr lang="en-US" altLang="ko-KR" sz="2000" dirty="0"/>
                <a:t>.</a:t>
              </a:r>
              <a:endParaRPr lang="en-US" altLang="ko-KR" sz="2000" b="1" dirty="0">
                <a:latin typeface="+mn-ea"/>
                <a:ea typeface="+mn-ea"/>
              </a:endParaRPr>
            </a:p>
          </p:txBody>
        </p:sp>
      </p:grpSp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: </a:t>
            </a:r>
            <a:r>
              <a:rPr lang="ko-KR" altLang="en-US" sz="1800" b="1" dirty="0" err="1">
                <a:solidFill>
                  <a:schemeClr val="tx1"/>
                </a:solidFill>
                <a:latin typeface="+mj-lt"/>
              </a:rPr>
              <a:t>건성안</a:t>
            </a:r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 개선용 소프트콘택트렌즈의 기능성 효과</a:t>
            </a:r>
          </a:p>
        </p:txBody>
      </p:sp>
      <p:cxnSp>
        <p:nvCxnSpPr>
          <p:cNvPr id="6" name="직선 연결선 5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81000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직사각형 181"/>
          <p:cNvSpPr>
            <a:spLocks noChangeArrowheads="1"/>
          </p:cNvSpPr>
          <p:nvPr/>
        </p:nvSpPr>
        <p:spPr bwMode="auto">
          <a:xfrm>
            <a:off x="812673" y="1769903"/>
            <a:ext cx="10602560" cy="1876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함초롬돋움 (본문)"/>
              </a:rPr>
              <a:t>본 연구는 안과질환 및 전신질환이 없는 </a:t>
            </a:r>
            <a:r>
              <a:rPr lang="en-US" altLang="ko-KR" sz="2000" dirty="0">
                <a:latin typeface="함초롬돋움 (본문)"/>
              </a:rPr>
              <a:t>20</a:t>
            </a:r>
            <a:r>
              <a:rPr lang="ko-KR" altLang="en-US" sz="2000" dirty="0">
                <a:latin typeface="함초롬돋움 (본문)"/>
              </a:rPr>
              <a:t>대 </a:t>
            </a:r>
            <a:r>
              <a:rPr lang="en-US" altLang="ko-KR" sz="2000" dirty="0">
                <a:latin typeface="함초롬돋움 (본문)"/>
              </a:rPr>
              <a:t>110</a:t>
            </a:r>
            <a:r>
              <a:rPr lang="ko-KR" altLang="en-US" sz="2000" dirty="0">
                <a:latin typeface="함초롬돋움 (본문)"/>
              </a:rPr>
              <a:t>명을 대상으로 </a:t>
            </a:r>
            <a:r>
              <a:rPr lang="ko-KR" altLang="en-US" sz="2000" dirty="0" err="1">
                <a:latin typeface="함초롬돋움 (본문)"/>
              </a:rPr>
              <a:t>건성안설문지</a:t>
            </a:r>
            <a:r>
              <a:rPr lang="en-US" altLang="ko-KR" sz="2000" dirty="0">
                <a:latin typeface="함초롬돋움 (본문)"/>
              </a:rPr>
              <a:t>(OSDI</a:t>
            </a:r>
            <a:r>
              <a:rPr lang="ko-KR" altLang="en-US" sz="2000" dirty="0" err="1">
                <a:latin typeface="함초롬돋움 (본문)"/>
              </a:rPr>
              <a:t>문진표</a:t>
            </a:r>
            <a:r>
              <a:rPr lang="en-US" altLang="ko-KR" sz="2000" dirty="0">
                <a:latin typeface="함초롬돋움 (본문)"/>
              </a:rPr>
              <a:t>)</a:t>
            </a:r>
            <a:r>
              <a:rPr lang="ko-KR" altLang="en-US" sz="2000" dirty="0">
                <a:latin typeface="함초롬돋움 (본문)"/>
              </a:rPr>
              <a:t>를 통해 </a:t>
            </a:r>
            <a:r>
              <a:rPr lang="en-US" altLang="ko-KR" sz="2000" dirty="0">
                <a:latin typeface="함초롬돋움 (본문)"/>
              </a:rPr>
              <a:t>10</a:t>
            </a:r>
            <a:r>
              <a:rPr lang="ko-KR" altLang="en-US" sz="2000" dirty="0">
                <a:latin typeface="함초롬돋움 (본문)"/>
              </a:rPr>
              <a:t>명의 </a:t>
            </a:r>
            <a:r>
              <a:rPr lang="ko-KR" altLang="en-US" sz="2000" dirty="0" err="1">
                <a:latin typeface="함초롬돋움 (본문)"/>
              </a:rPr>
              <a:t>중증건성안을</a:t>
            </a:r>
            <a:r>
              <a:rPr lang="ko-KR" altLang="en-US" sz="2000" dirty="0">
                <a:latin typeface="함초롬돋움 (본문)"/>
              </a:rPr>
              <a:t> 선정하였다</a:t>
            </a:r>
            <a:r>
              <a:rPr lang="en-US" altLang="ko-KR" sz="2000" dirty="0">
                <a:latin typeface="함초롬돋움 (본문)"/>
              </a:rPr>
              <a:t>. </a:t>
            </a:r>
            <a:r>
              <a:rPr lang="ko-KR" altLang="en-US" sz="2000" dirty="0" err="1">
                <a:latin typeface="함초롬돋움 (본문)"/>
              </a:rPr>
              <a:t>중증건성안을</a:t>
            </a:r>
            <a:r>
              <a:rPr lang="ko-KR" altLang="en-US" sz="2000" dirty="0">
                <a:latin typeface="함초롬돋움 (본문)"/>
              </a:rPr>
              <a:t> 대상으로 </a:t>
            </a:r>
            <a:r>
              <a:rPr lang="en-US" altLang="ko-KR" sz="2000" dirty="0">
                <a:latin typeface="함초롬돋움 (본문)"/>
              </a:rPr>
              <a:t>2</a:t>
            </a:r>
            <a:r>
              <a:rPr lang="ko-KR" altLang="en-US" sz="2000" dirty="0">
                <a:latin typeface="함초롬돋움 (본문)"/>
              </a:rPr>
              <a:t>개사</a:t>
            </a:r>
            <a:r>
              <a:rPr lang="en-US" altLang="ko-KR" sz="2000" dirty="0">
                <a:latin typeface="함초롬돋움 (본문)"/>
              </a:rPr>
              <a:t>(J</a:t>
            </a:r>
            <a:r>
              <a:rPr lang="ko-KR" altLang="en-US" sz="2000" dirty="0">
                <a:latin typeface="함초롬돋움 (본문)"/>
              </a:rPr>
              <a:t>사</a:t>
            </a:r>
            <a:r>
              <a:rPr lang="en-US" altLang="ko-KR" sz="2000" dirty="0">
                <a:latin typeface="함초롬돋움 (본문)"/>
              </a:rPr>
              <a:t>, A</a:t>
            </a:r>
            <a:r>
              <a:rPr lang="ko-KR" altLang="en-US" sz="2000" dirty="0">
                <a:latin typeface="함초롬돋움 (본문)"/>
              </a:rPr>
              <a:t>사</a:t>
            </a:r>
            <a:r>
              <a:rPr lang="en-US" altLang="ko-KR" sz="2000" dirty="0">
                <a:latin typeface="함초롬돋움 (본문)"/>
              </a:rPr>
              <a:t>)</a:t>
            </a:r>
            <a:r>
              <a:rPr lang="ko-KR" altLang="en-US" sz="2000" dirty="0">
                <a:latin typeface="함초롬돋움 (본문)"/>
              </a:rPr>
              <a:t>의 기능성렌즈</a:t>
            </a:r>
            <a:r>
              <a:rPr lang="en-US" altLang="ko-KR" sz="2000" dirty="0">
                <a:latin typeface="함초롬돋움 (본문)"/>
              </a:rPr>
              <a:t>(</a:t>
            </a:r>
            <a:r>
              <a:rPr lang="ko-KR" altLang="en-US" sz="2000" dirty="0" err="1">
                <a:latin typeface="함초롬돋움 (본문)"/>
              </a:rPr>
              <a:t>실험군</a:t>
            </a:r>
            <a:r>
              <a:rPr lang="en-US" altLang="ko-KR" sz="2000" dirty="0">
                <a:latin typeface="함초롬돋움 (본문)"/>
              </a:rPr>
              <a:t>)</a:t>
            </a:r>
            <a:r>
              <a:rPr lang="ko-KR" altLang="en-US" sz="2000" dirty="0">
                <a:latin typeface="함초롬돋움 (본문)"/>
              </a:rPr>
              <a:t>와 </a:t>
            </a:r>
            <a:r>
              <a:rPr lang="en-US" altLang="ko-KR" sz="2000" dirty="0">
                <a:latin typeface="함초롬돋움 (본문)"/>
              </a:rPr>
              <a:t>1</a:t>
            </a:r>
            <a:r>
              <a:rPr lang="ko-KR" altLang="en-US" sz="2000" dirty="0">
                <a:latin typeface="함초롬돋움 (본문)"/>
              </a:rPr>
              <a:t>개사</a:t>
            </a:r>
            <a:r>
              <a:rPr lang="en-US" altLang="ko-KR" sz="2000" dirty="0">
                <a:latin typeface="함초롬돋움 (본문)"/>
              </a:rPr>
              <a:t>(I</a:t>
            </a:r>
            <a:r>
              <a:rPr lang="ko-KR" altLang="en-US" sz="2000" dirty="0">
                <a:latin typeface="함초롬돋움 (본문)"/>
              </a:rPr>
              <a:t>사</a:t>
            </a:r>
            <a:r>
              <a:rPr lang="en-US" altLang="ko-KR" sz="2000" dirty="0">
                <a:latin typeface="함초롬돋움 (본문)"/>
              </a:rPr>
              <a:t>)</a:t>
            </a:r>
            <a:r>
              <a:rPr lang="ko-KR" altLang="en-US" sz="2000" dirty="0">
                <a:latin typeface="함초롬돋움 (본문)"/>
              </a:rPr>
              <a:t>의 일반렌즈</a:t>
            </a:r>
            <a:r>
              <a:rPr lang="en-US" altLang="ko-KR" sz="2000" dirty="0">
                <a:latin typeface="함초롬돋움 (본문)"/>
              </a:rPr>
              <a:t>(</a:t>
            </a:r>
            <a:r>
              <a:rPr lang="ko-KR" altLang="en-US" sz="2000" dirty="0">
                <a:latin typeface="함초롬돋움 (본문)"/>
              </a:rPr>
              <a:t>대조군</a:t>
            </a:r>
            <a:r>
              <a:rPr lang="en-US" altLang="ko-KR" sz="2000" dirty="0">
                <a:latin typeface="함초롬돋움 (본문)"/>
              </a:rPr>
              <a:t>)</a:t>
            </a:r>
            <a:r>
              <a:rPr lang="ko-KR" altLang="en-US" sz="2000" dirty="0">
                <a:latin typeface="함초롬돋움 (본문)"/>
              </a:rPr>
              <a:t>를 착용한 후 기능성렌즈와 일반렌즈의 </a:t>
            </a:r>
            <a:r>
              <a:rPr lang="ko-KR" altLang="en-US" sz="2000" dirty="0" err="1">
                <a:latin typeface="함초롬돋움 (본문)"/>
              </a:rPr>
              <a:t>건성안</a:t>
            </a:r>
            <a:r>
              <a:rPr lang="ko-KR" altLang="en-US" sz="2000" dirty="0">
                <a:latin typeface="함초롬돋움 (본문)"/>
              </a:rPr>
              <a:t> 증상의 차이를 알아보았다</a:t>
            </a:r>
            <a:r>
              <a:rPr lang="en-US" altLang="ko-KR" sz="2000" dirty="0">
                <a:latin typeface="함초롬돋움 (본문)"/>
              </a:rPr>
              <a:t>.</a:t>
            </a:r>
            <a:endParaRPr lang="en-US" altLang="ko-KR" sz="2000" b="1" dirty="0">
              <a:latin typeface="+mn-ea"/>
              <a:ea typeface="+mn-ea"/>
            </a:endParaRPr>
          </a:p>
        </p:txBody>
      </p:sp>
      <p:sp>
        <p:nvSpPr>
          <p:cNvPr id="25" name="AutoShape 6">
            <a:extLst>
              <a:ext uri="{FF2B5EF4-FFF2-40B4-BE49-F238E27FC236}">
                <a16:creationId xmlns:a16="http://schemas.microsoft.com/office/drawing/2014/main" id="{E77D3380-1877-4996-9A6F-F0A75EDB7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462" y="1230711"/>
            <a:ext cx="2124968" cy="425289"/>
          </a:xfrm>
          <a:prstGeom prst="flowChartDelay">
            <a:avLst/>
          </a:prstGeom>
          <a:gradFill rotWithShape="1">
            <a:gsLst>
              <a:gs pos="0">
                <a:srgbClr val="0066FF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6000" defTabSz="1306328"/>
            <a:r>
              <a:rPr lang="ko-KR" altLang="en-US" sz="2000" b="1" dirty="0">
                <a:latin typeface="+mn-ea"/>
                <a:ea typeface="+mn-ea"/>
              </a:rPr>
              <a:t> </a:t>
            </a:r>
            <a:r>
              <a:rPr lang="ko-KR" altLang="en-US" sz="2400" b="1" dirty="0">
                <a:latin typeface="+mn-ea"/>
                <a:ea typeface="+mn-ea"/>
              </a:rPr>
              <a:t>대상 및 방법</a:t>
            </a:r>
          </a:p>
        </p:txBody>
      </p:sp>
      <p:pic>
        <p:nvPicPr>
          <p:cNvPr id="26" name="Picture 34" descr="버튼1">
            <a:extLst>
              <a:ext uri="{FF2B5EF4-FFF2-40B4-BE49-F238E27FC236}">
                <a16:creationId xmlns:a16="http://schemas.microsoft.com/office/drawing/2014/main" id="{904119F8-3D1B-465B-9BB0-69A0D52E68A5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695400" y="1136389"/>
            <a:ext cx="694957" cy="6139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7" name="Rectangle 65">
            <a:extLst>
              <a:ext uri="{FF2B5EF4-FFF2-40B4-BE49-F238E27FC236}">
                <a16:creationId xmlns:a16="http://schemas.microsoft.com/office/drawing/2014/main" id="{E66D7CD0-9B7A-4846-93FE-992DE5E640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415" y="1258691"/>
            <a:ext cx="635066" cy="36933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lIns="22857" tIns="0" bIns="0">
            <a:spAutoFit/>
          </a:bodyPr>
          <a:lstStyle/>
          <a:p>
            <a:pPr algn="ctr">
              <a:defRPr/>
            </a:pPr>
            <a:r>
              <a:rPr lang="en-US" altLang="ko-K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II</a:t>
            </a: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: </a:t>
            </a:r>
            <a:r>
              <a:rPr lang="ko-KR" altLang="en-US" sz="1800" b="1" dirty="0" err="1">
                <a:solidFill>
                  <a:schemeClr val="tx1"/>
                </a:solidFill>
              </a:rPr>
              <a:t>건성안</a:t>
            </a:r>
            <a:r>
              <a:rPr lang="ko-KR" altLang="en-US" sz="1800" b="1" dirty="0">
                <a:solidFill>
                  <a:schemeClr val="tx1"/>
                </a:solidFill>
              </a:rPr>
              <a:t> 개선용 소프트콘택트렌즈의 기능성 효과</a:t>
            </a:r>
            <a:endParaRPr lang="ko-KR" altLang="en-US" sz="180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3" name="직선 연결선 12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id="{F2817BFD-0C30-40FC-9DCB-5E7B4F176F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10951"/>
              </p:ext>
            </p:extLst>
          </p:nvPr>
        </p:nvGraphicFramePr>
        <p:xfrm>
          <a:off x="911424" y="4005063"/>
          <a:ext cx="10081120" cy="2232247"/>
        </p:xfrm>
        <a:graphic>
          <a:graphicData uri="http://schemas.openxmlformats.org/drawingml/2006/table">
            <a:tbl>
              <a:tblPr/>
              <a:tblGrid>
                <a:gridCol w="2520280">
                  <a:extLst>
                    <a:ext uri="{9D8B030D-6E8A-4147-A177-3AD203B41FA5}">
                      <a16:colId xmlns:a16="http://schemas.microsoft.com/office/drawing/2014/main" val="2170952624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3500150438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968509099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1882608049"/>
                    </a:ext>
                  </a:extLst>
                </a:gridCol>
              </a:tblGrid>
              <a:tr h="33458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렌즈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</a:rPr>
                        <a:t>A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I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J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2760001"/>
                  </a:ext>
                </a:extLst>
              </a:tr>
              <a:tr h="27623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재질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Delefilcon A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2-Hydroxyethyl methacrylate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세노필콘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A(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실리콘하이드로겔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)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5449501"/>
                  </a:ext>
                </a:extLst>
              </a:tr>
              <a:tr h="27623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BC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8.5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8.6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8.5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1331326"/>
                  </a:ext>
                </a:extLst>
              </a:tr>
              <a:tr h="51647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함수율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렌즈 속 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33%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표면 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80%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이상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58%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38%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8456829"/>
                  </a:ext>
                </a:extLst>
              </a:tr>
              <a:tr h="27623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산소투과율 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(</a:t>
                      </a: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DK/T)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156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25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121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8288679"/>
                  </a:ext>
                </a:extLst>
              </a:tr>
              <a:tr h="27623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중심두께 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(</a:t>
                      </a: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mm,-3.00D)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0.09mm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0.10mm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0.085mm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1723745"/>
                  </a:ext>
                </a:extLst>
              </a:tr>
              <a:tr h="27623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직경 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(</a:t>
                      </a: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mm)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14.1mm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14.2mm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14.2mm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759383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11412" y="3662375"/>
            <a:ext cx="5508108" cy="326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Table 1. </a:t>
            </a:r>
            <a:r>
              <a:rPr lang="ko-KR" altLang="en-US" dirty="0"/>
              <a:t>콘택트렌즈 재원</a:t>
            </a:r>
          </a:p>
        </p:txBody>
      </p:sp>
    </p:spTree>
    <p:extLst>
      <p:ext uri="{BB962C8B-B14F-4D97-AF65-F5344CB8AC3E}">
        <p14:creationId xmlns:p14="http://schemas.microsoft.com/office/powerpoint/2010/main" val="1176956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직사각형 181"/>
          <p:cNvSpPr>
            <a:spLocks noChangeArrowheads="1"/>
          </p:cNvSpPr>
          <p:nvPr/>
        </p:nvSpPr>
        <p:spPr bwMode="auto">
          <a:xfrm>
            <a:off x="811371" y="1830266"/>
            <a:ext cx="10602560" cy="2337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 err="1">
                <a:latin typeface="+mn-lt"/>
              </a:rPr>
              <a:t>건성안</a:t>
            </a:r>
            <a:r>
              <a:rPr lang="ko-KR" altLang="en-US" sz="2000" dirty="0">
                <a:latin typeface="+mn-lt"/>
              </a:rPr>
              <a:t> 개선용 </a:t>
            </a:r>
            <a:r>
              <a:rPr lang="ko-KR" altLang="en-US" sz="2000" dirty="0" err="1">
                <a:latin typeface="+mn-lt"/>
              </a:rPr>
              <a:t>소프트콘택트렌즈의</a:t>
            </a:r>
            <a:r>
              <a:rPr lang="ko-KR" altLang="en-US" sz="2000" dirty="0">
                <a:latin typeface="+mn-lt"/>
              </a:rPr>
              <a:t> 효과를 </a:t>
            </a:r>
            <a:r>
              <a:rPr lang="en-US" altLang="ko-KR" sz="2000" dirty="0">
                <a:latin typeface="+mn-lt"/>
              </a:rPr>
              <a:t>OSID(</a:t>
            </a:r>
            <a:r>
              <a:rPr lang="ko-KR" altLang="en-US" sz="2000" dirty="0" err="1">
                <a:latin typeface="+mn-lt"/>
              </a:rPr>
              <a:t>문진표</a:t>
            </a:r>
            <a:r>
              <a:rPr lang="en-US" altLang="ko-KR" sz="2000" dirty="0">
                <a:latin typeface="+mn-lt"/>
              </a:rPr>
              <a:t>)</a:t>
            </a:r>
            <a:r>
              <a:rPr lang="ko-KR" altLang="en-US" sz="2000" dirty="0">
                <a:latin typeface="+mn-lt"/>
              </a:rPr>
              <a:t>로 조사한 결과 </a:t>
            </a:r>
            <a:r>
              <a:rPr lang="en-US" altLang="ko-KR" sz="2000" dirty="0">
                <a:latin typeface="+mn-lt"/>
              </a:rPr>
              <a:t>J</a:t>
            </a:r>
            <a:r>
              <a:rPr lang="ko-KR" altLang="en-US" sz="2000" dirty="0">
                <a:latin typeface="+mn-lt"/>
              </a:rPr>
              <a:t>사의 제품은 </a:t>
            </a:r>
            <a:r>
              <a:rPr lang="en-US" altLang="ko-KR" sz="2000" dirty="0">
                <a:latin typeface="+mn-lt"/>
              </a:rPr>
              <a:t>16.8</a:t>
            </a:r>
            <a:r>
              <a:rPr lang="ko-KR" altLang="en-US" sz="2000" dirty="0">
                <a:latin typeface="+mn-lt"/>
              </a:rPr>
              <a:t>점이고 </a:t>
            </a:r>
            <a:r>
              <a:rPr lang="en-US" altLang="ko-KR" sz="2000" dirty="0">
                <a:latin typeface="+mn-lt"/>
              </a:rPr>
              <a:t>A</a:t>
            </a:r>
            <a:r>
              <a:rPr lang="ko-KR" altLang="en-US" sz="2000" dirty="0">
                <a:latin typeface="+mn-lt"/>
              </a:rPr>
              <a:t>사는 </a:t>
            </a:r>
            <a:r>
              <a:rPr lang="en-US" altLang="ko-KR" sz="2000" dirty="0">
                <a:latin typeface="+mn-lt"/>
              </a:rPr>
              <a:t>17.8</a:t>
            </a:r>
            <a:r>
              <a:rPr lang="ko-KR" altLang="en-US" sz="2000" dirty="0">
                <a:latin typeface="+mn-lt"/>
              </a:rPr>
              <a:t>점이고 </a:t>
            </a:r>
            <a:r>
              <a:rPr lang="en-US" altLang="ko-KR" sz="2000" dirty="0">
                <a:latin typeface="+mn-lt"/>
              </a:rPr>
              <a:t>I</a:t>
            </a:r>
            <a:r>
              <a:rPr lang="ko-KR" altLang="en-US" sz="2000" dirty="0">
                <a:latin typeface="+mn-lt"/>
              </a:rPr>
              <a:t>사는 </a:t>
            </a:r>
            <a:r>
              <a:rPr lang="en-US" altLang="ko-KR" sz="2000" dirty="0">
                <a:latin typeface="+mn-lt"/>
              </a:rPr>
              <a:t>27.4</a:t>
            </a:r>
            <a:r>
              <a:rPr lang="ko-KR" altLang="en-US" sz="2000" dirty="0">
                <a:latin typeface="+mn-lt"/>
              </a:rPr>
              <a:t>점으로 조사되었다</a:t>
            </a:r>
            <a:r>
              <a:rPr lang="en-US" altLang="ko-KR" sz="2000" dirty="0">
                <a:latin typeface="+mn-lt"/>
              </a:rPr>
              <a:t>. </a:t>
            </a:r>
            <a:r>
              <a:rPr lang="ko-KR" altLang="en-US" sz="2000" dirty="0">
                <a:latin typeface="+mn-lt"/>
              </a:rPr>
              <a:t>착용자에 대한 선호도 조사에서 </a:t>
            </a:r>
            <a:r>
              <a:rPr lang="en-US" altLang="ko-KR" sz="2000" dirty="0">
                <a:latin typeface="+mn-lt"/>
              </a:rPr>
              <a:t>I &lt; A &lt; J</a:t>
            </a:r>
            <a:r>
              <a:rPr lang="ko-KR" altLang="en-US" sz="2000" dirty="0">
                <a:latin typeface="+mn-lt"/>
              </a:rPr>
              <a:t>사 순으로 우수하였다</a:t>
            </a:r>
            <a:r>
              <a:rPr lang="en-US" altLang="ko-KR" sz="2000" dirty="0">
                <a:latin typeface="+mn-lt"/>
              </a:rPr>
              <a:t>. </a:t>
            </a:r>
            <a:r>
              <a:rPr lang="ko-KR" altLang="en-US" sz="2000" dirty="0">
                <a:latin typeface="+mn-lt"/>
              </a:rPr>
              <a:t>따라서 실험 결과 </a:t>
            </a:r>
            <a:r>
              <a:rPr lang="ko-KR" altLang="en-US" sz="2000" dirty="0" err="1">
                <a:latin typeface="+mn-lt"/>
              </a:rPr>
              <a:t>건성안</a:t>
            </a:r>
            <a:r>
              <a:rPr lang="ko-KR" altLang="en-US" sz="2000" dirty="0">
                <a:latin typeface="+mn-lt"/>
              </a:rPr>
              <a:t> 개선용 소프트콘택트렌즈의 기능성 효과가 있었으며</a:t>
            </a:r>
            <a:r>
              <a:rPr lang="en-US" altLang="ko-KR" sz="2000" dirty="0">
                <a:latin typeface="+mn-lt"/>
              </a:rPr>
              <a:t>, </a:t>
            </a:r>
            <a:r>
              <a:rPr lang="ko-KR" altLang="en-US" sz="2000" dirty="0">
                <a:latin typeface="+mn-lt"/>
              </a:rPr>
              <a:t>실험 대상 </a:t>
            </a:r>
            <a:r>
              <a:rPr lang="ko-KR" altLang="en-US" sz="2000" dirty="0" err="1">
                <a:latin typeface="+mn-lt"/>
              </a:rPr>
              <a:t>건성안</a:t>
            </a:r>
            <a:r>
              <a:rPr lang="ko-KR" altLang="en-US" sz="2000" dirty="0">
                <a:latin typeface="+mn-lt"/>
              </a:rPr>
              <a:t> 기능성 콘택트렌즈와 일반 콘택트렌즈 간의 </a:t>
            </a:r>
            <a:r>
              <a:rPr lang="ko-KR" altLang="en-US" sz="2000" dirty="0" err="1">
                <a:latin typeface="+mn-lt"/>
              </a:rPr>
              <a:t>건성안기능성</a:t>
            </a:r>
            <a:r>
              <a:rPr lang="ko-KR" altLang="en-US" sz="2000" dirty="0">
                <a:latin typeface="+mn-lt"/>
              </a:rPr>
              <a:t> 효과는 유의한 차이를 나타냈다</a:t>
            </a:r>
            <a:r>
              <a:rPr lang="en-US" altLang="ko-KR" sz="2000" dirty="0">
                <a:latin typeface="+mn-lt"/>
              </a:rPr>
              <a:t>. </a:t>
            </a:r>
            <a:endParaRPr lang="en-US" altLang="ko-KR" sz="2000" b="1" dirty="0">
              <a:latin typeface="+mn-ea"/>
              <a:ea typeface="+mn-ea"/>
            </a:endParaRPr>
          </a:p>
        </p:txBody>
      </p:sp>
      <p:sp>
        <p:nvSpPr>
          <p:cNvPr id="17" name="Rectangle 333">
            <a:extLst>
              <a:ext uri="{FF2B5EF4-FFF2-40B4-BE49-F238E27FC236}">
                <a16:creationId xmlns:a16="http://schemas.microsoft.com/office/drawing/2014/main" id="{80B1D59E-1A6A-43C2-909C-B83EEFAB71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13457"/>
            <a:ext cx="184731" cy="489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2582"/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id="{76FA8F23-4BFF-4CEC-B07D-FE03E377BC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id="{F204882B-CBB2-49E5-A989-FF45994A31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id="{C23129FD-709B-4CD8-A666-F8357D9A00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26" name="AutoShape 6">
            <a:extLst>
              <a:ext uri="{FF2B5EF4-FFF2-40B4-BE49-F238E27FC236}">
                <a16:creationId xmlns:a16="http://schemas.microsoft.com/office/drawing/2014/main" id="{4ED58BCF-0CB3-4B0A-8059-F351807ABA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462" y="1241379"/>
            <a:ext cx="2124968" cy="425289"/>
          </a:xfrm>
          <a:prstGeom prst="flowChartDelay">
            <a:avLst/>
          </a:prstGeom>
          <a:gradFill rotWithShape="1">
            <a:gsLst>
              <a:gs pos="0">
                <a:srgbClr val="0066FF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6000" defTabSz="1306328"/>
            <a:r>
              <a:rPr lang="ko-KR" altLang="en-US" sz="2000" b="1" dirty="0">
                <a:latin typeface="+mn-ea"/>
                <a:ea typeface="+mn-ea"/>
              </a:rPr>
              <a:t> </a:t>
            </a:r>
            <a:r>
              <a:rPr lang="ko-KR" altLang="en-US" sz="2400" b="1" dirty="0">
                <a:latin typeface="+mn-ea"/>
                <a:ea typeface="+mn-ea"/>
              </a:rPr>
              <a:t>결과 </a:t>
            </a:r>
          </a:p>
        </p:txBody>
      </p:sp>
      <p:pic>
        <p:nvPicPr>
          <p:cNvPr id="27" name="Picture 34" descr="버튼1">
            <a:extLst>
              <a:ext uri="{FF2B5EF4-FFF2-40B4-BE49-F238E27FC236}">
                <a16:creationId xmlns:a16="http://schemas.microsoft.com/office/drawing/2014/main" id="{8A720D87-0A35-4A3B-AF78-2533CF015734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695400" y="1147057"/>
            <a:ext cx="694957" cy="6139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8" name="Rectangle 65">
            <a:extLst>
              <a:ext uri="{FF2B5EF4-FFF2-40B4-BE49-F238E27FC236}">
                <a16:creationId xmlns:a16="http://schemas.microsoft.com/office/drawing/2014/main" id="{E1BBE7F3-A282-4371-AF21-118076DF00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415" y="1269359"/>
            <a:ext cx="635066" cy="36933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lIns="22857" tIns="0" bIns="0">
            <a:spAutoFit/>
          </a:bodyPr>
          <a:lstStyle/>
          <a:p>
            <a:pPr algn="ctr">
              <a:defRPr/>
            </a:pPr>
            <a:r>
              <a:rPr lang="en-US" altLang="ko-K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III</a:t>
            </a: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: </a:t>
            </a:r>
            <a:r>
              <a:rPr lang="ko-KR" altLang="en-US" sz="1800" b="1" dirty="0" err="1">
                <a:solidFill>
                  <a:schemeClr val="tx1"/>
                </a:solidFill>
              </a:rPr>
              <a:t>건성안</a:t>
            </a:r>
            <a:r>
              <a:rPr lang="ko-KR" altLang="en-US" sz="1800" b="1" dirty="0">
                <a:solidFill>
                  <a:schemeClr val="tx1"/>
                </a:solidFill>
              </a:rPr>
              <a:t> 개선용 소프트콘택트렌즈의 기능성 효과</a:t>
            </a:r>
            <a:endParaRPr lang="ko-KR" altLang="en-US" sz="180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3" name="직선 연결선 12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Rectangle 1">
            <a:extLst>
              <a:ext uri="{FF2B5EF4-FFF2-40B4-BE49-F238E27FC236}">
                <a16:creationId xmlns:a16="http://schemas.microsoft.com/office/drawing/2014/main" id="{66EE014C-8A6F-450E-BBE3-B1CEAA4B6E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462" y="422064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6387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6">
            <a:extLst>
              <a:ext uri="{FF2B5EF4-FFF2-40B4-BE49-F238E27FC236}">
                <a16:creationId xmlns:a16="http://schemas.microsoft.com/office/drawing/2014/main" id="{1F15ED19-2507-4B46-BE2F-B758D4DA02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dirty="0" err="1">
                <a:solidFill>
                  <a:schemeClr val="tx1"/>
                </a:solidFill>
                <a:latin typeface="+mj-ea"/>
              </a:rPr>
              <a:t>건성안</a:t>
            </a:r>
            <a:r>
              <a:rPr lang="ko-KR" altLang="en-US" sz="1800" dirty="0">
                <a:solidFill>
                  <a:schemeClr val="tx1"/>
                </a:solidFill>
                <a:latin typeface="+mj-ea"/>
              </a:rPr>
              <a:t> 개선용 </a:t>
            </a:r>
            <a:r>
              <a:rPr lang="ko-KR" altLang="en-US" sz="1800" dirty="0" err="1">
                <a:solidFill>
                  <a:schemeClr val="tx1"/>
                </a:solidFill>
                <a:latin typeface="+mj-ea"/>
              </a:rPr>
              <a:t>소프트콘택트렌즈의</a:t>
            </a:r>
            <a:r>
              <a:rPr lang="en-US" altLang="ko-KR" sz="1800" dirty="0">
                <a:solidFill>
                  <a:schemeClr val="tx1"/>
                </a:solidFill>
                <a:latin typeface="+mj-ea"/>
              </a:rPr>
              <a:t> </a:t>
            </a:r>
            <a:r>
              <a:rPr lang="ko-KR" altLang="en-US" sz="1800" dirty="0" err="1">
                <a:solidFill>
                  <a:schemeClr val="tx1"/>
                </a:solidFill>
                <a:latin typeface="+mj-ea"/>
              </a:rPr>
              <a:t>문진표</a:t>
            </a:r>
            <a:r>
              <a:rPr lang="ko-KR" altLang="en-US" sz="1800" dirty="0">
                <a:solidFill>
                  <a:schemeClr val="tx1"/>
                </a:solidFill>
                <a:latin typeface="+mj-ea"/>
              </a:rPr>
              <a:t> 통계</a:t>
            </a:r>
            <a:r>
              <a:rPr lang="en-US" altLang="ko-KR" sz="1800" dirty="0">
                <a:solidFill>
                  <a:schemeClr val="tx1"/>
                </a:solidFill>
                <a:latin typeface="+mj-ea"/>
              </a:rPr>
              <a:t>(OSID)</a:t>
            </a:r>
            <a:endParaRPr lang="ko-KR" altLang="en-US" sz="1800" dirty="0">
              <a:solidFill>
                <a:schemeClr val="tx1"/>
              </a:solidFill>
            </a:endParaRPr>
          </a:p>
        </p:txBody>
      </p:sp>
      <p:graphicFrame>
        <p:nvGraphicFramePr>
          <p:cNvPr id="11" name="표 11">
            <a:extLst>
              <a:ext uri="{FF2B5EF4-FFF2-40B4-BE49-F238E27FC236}">
                <a16:creationId xmlns:a16="http://schemas.microsoft.com/office/drawing/2014/main" id="{ABD9C3D3-F37A-41BD-AF38-2ABFC1900B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0968096"/>
              </p:ext>
            </p:extLst>
          </p:nvPr>
        </p:nvGraphicFramePr>
        <p:xfrm>
          <a:off x="609600" y="1600200"/>
          <a:ext cx="10972797" cy="226085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97527">
                  <a:extLst>
                    <a:ext uri="{9D8B030D-6E8A-4147-A177-3AD203B41FA5}">
                      <a16:colId xmlns:a16="http://schemas.microsoft.com/office/drawing/2014/main" val="3423513939"/>
                    </a:ext>
                  </a:extLst>
                </a:gridCol>
                <a:gridCol w="997527">
                  <a:extLst>
                    <a:ext uri="{9D8B030D-6E8A-4147-A177-3AD203B41FA5}">
                      <a16:colId xmlns:a16="http://schemas.microsoft.com/office/drawing/2014/main" val="2627369125"/>
                    </a:ext>
                  </a:extLst>
                </a:gridCol>
                <a:gridCol w="997527">
                  <a:extLst>
                    <a:ext uri="{9D8B030D-6E8A-4147-A177-3AD203B41FA5}">
                      <a16:colId xmlns:a16="http://schemas.microsoft.com/office/drawing/2014/main" val="1352390244"/>
                    </a:ext>
                  </a:extLst>
                </a:gridCol>
                <a:gridCol w="997527">
                  <a:extLst>
                    <a:ext uri="{9D8B030D-6E8A-4147-A177-3AD203B41FA5}">
                      <a16:colId xmlns:a16="http://schemas.microsoft.com/office/drawing/2014/main" val="821181657"/>
                    </a:ext>
                  </a:extLst>
                </a:gridCol>
                <a:gridCol w="997527">
                  <a:extLst>
                    <a:ext uri="{9D8B030D-6E8A-4147-A177-3AD203B41FA5}">
                      <a16:colId xmlns:a16="http://schemas.microsoft.com/office/drawing/2014/main" val="4226520860"/>
                    </a:ext>
                  </a:extLst>
                </a:gridCol>
                <a:gridCol w="997527">
                  <a:extLst>
                    <a:ext uri="{9D8B030D-6E8A-4147-A177-3AD203B41FA5}">
                      <a16:colId xmlns:a16="http://schemas.microsoft.com/office/drawing/2014/main" val="2616942697"/>
                    </a:ext>
                  </a:extLst>
                </a:gridCol>
                <a:gridCol w="997527">
                  <a:extLst>
                    <a:ext uri="{9D8B030D-6E8A-4147-A177-3AD203B41FA5}">
                      <a16:colId xmlns:a16="http://schemas.microsoft.com/office/drawing/2014/main" val="2844890983"/>
                    </a:ext>
                  </a:extLst>
                </a:gridCol>
                <a:gridCol w="997527">
                  <a:extLst>
                    <a:ext uri="{9D8B030D-6E8A-4147-A177-3AD203B41FA5}">
                      <a16:colId xmlns:a16="http://schemas.microsoft.com/office/drawing/2014/main" val="2153487108"/>
                    </a:ext>
                  </a:extLst>
                </a:gridCol>
                <a:gridCol w="997527">
                  <a:extLst>
                    <a:ext uri="{9D8B030D-6E8A-4147-A177-3AD203B41FA5}">
                      <a16:colId xmlns:a16="http://schemas.microsoft.com/office/drawing/2014/main" val="3415468836"/>
                    </a:ext>
                  </a:extLst>
                </a:gridCol>
                <a:gridCol w="997527">
                  <a:extLst>
                    <a:ext uri="{9D8B030D-6E8A-4147-A177-3AD203B41FA5}">
                      <a16:colId xmlns:a16="http://schemas.microsoft.com/office/drawing/2014/main" val="782196198"/>
                    </a:ext>
                  </a:extLst>
                </a:gridCol>
                <a:gridCol w="997527">
                  <a:extLst>
                    <a:ext uri="{9D8B030D-6E8A-4147-A177-3AD203B41FA5}">
                      <a16:colId xmlns:a16="http://schemas.microsoft.com/office/drawing/2014/main" val="68153729"/>
                    </a:ext>
                  </a:extLst>
                </a:gridCol>
              </a:tblGrid>
              <a:tr h="452170"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류○○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마○○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오○○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조○○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조○○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이○○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이○○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이○○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오○○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곽○○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9286662"/>
                  </a:ext>
                </a:extLst>
              </a:tr>
              <a:tr h="45217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A</a:t>
                      </a:r>
                      <a:r>
                        <a:rPr lang="ko-KR" altLang="en-US" sz="1400" dirty="0"/>
                        <a:t>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28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21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6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6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16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28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26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22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19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6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7443697"/>
                  </a:ext>
                </a:extLst>
              </a:tr>
              <a:tr h="45217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I</a:t>
                      </a:r>
                      <a:r>
                        <a:rPr lang="ko-KR" altLang="en-US" sz="1400" dirty="0"/>
                        <a:t>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34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22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24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9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28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28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31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19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33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46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3689966"/>
                  </a:ext>
                </a:extLst>
              </a:tr>
              <a:tr h="45217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J</a:t>
                      </a:r>
                      <a:r>
                        <a:rPr lang="ko-KR" altLang="en-US" sz="1400" dirty="0"/>
                        <a:t>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22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21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6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4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21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19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25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19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6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25</a:t>
                      </a:r>
                      <a:r>
                        <a:rPr lang="ko-KR" altLang="en-US" sz="1400" dirty="0"/>
                        <a:t>점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804891"/>
                  </a:ext>
                </a:extLst>
              </a:tr>
              <a:tr h="45217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선호렌즈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J</a:t>
                      </a:r>
                      <a:r>
                        <a:rPr lang="ko-KR" altLang="en-US" sz="1400" dirty="0"/>
                        <a:t>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J</a:t>
                      </a:r>
                      <a:r>
                        <a:rPr lang="ko-KR" altLang="en-US" sz="1400" dirty="0"/>
                        <a:t>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J</a:t>
                      </a:r>
                      <a:r>
                        <a:rPr lang="ko-KR" altLang="en-US" sz="1400" dirty="0"/>
                        <a:t>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A</a:t>
                      </a:r>
                      <a:r>
                        <a:rPr lang="ko-KR" altLang="en-US" sz="1400" dirty="0"/>
                        <a:t>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A</a:t>
                      </a:r>
                      <a:r>
                        <a:rPr lang="ko-KR" altLang="en-US" sz="1400" dirty="0"/>
                        <a:t>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J</a:t>
                      </a:r>
                      <a:r>
                        <a:rPr lang="ko-KR" altLang="en-US" sz="1400" dirty="0"/>
                        <a:t>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A</a:t>
                      </a:r>
                      <a:r>
                        <a:rPr lang="ko-KR" altLang="en-US" sz="1400" dirty="0"/>
                        <a:t>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J</a:t>
                      </a:r>
                      <a:r>
                        <a:rPr lang="ko-KR" altLang="en-US" sz="1400" dirty="0"/>
                        <a:t>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J</a:t>
                      </a:r>
                      <a:r>
                        <a:rPr lang="ko-KR" altLang="en-US" sz="1400" dirty="0"/>
                        <a:t>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A</a:t>
                      </a:r>
                      <a:r>
                        <a:rPr lang="ko-KR" altLang="en-US" sz="1400" dirty="0"/>
                        <a:t>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357066"/>
                  </a:ext>
                </a:extLst>
              </a:tr>
            </a:tbl>
          </a:graphicData>
        </a:graphic>
      </p:graphicFrame>
      <p:graphicFrame>
        <p:nvGraphicFramePr>
          <p:cNvPr id="13" name="표 13">
            <a:extLst>
              <a:ext uri="{FF2B5EF4-FFF2-40B4-BE49-F238E27FC236}">
                <a16:creationId xmlns:a16="http://schemas.microsoft.com/office/drawing/2014/main" id="{C267C2C4-FFE2-43F4-A70D-129623C404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860436"/>
              </p:ext>
            </p:extLst>
          </p:nvPr>
        </p:nvGraphicFramePr>
        <p:xfrm>
          <a:off x="609600" y="4005064"/>
          <a:ext cx="5774432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7216">
                  <a:extLst>
                    <a:ext uri="{9D8B030D-6E8A-4147-A177-3AD203B41FA5}">
                      <a16:colId xmlns:a16="http://schemas.microsoft.com/office/drawing/2014/main" val="2830816917"/>
                    </a:ext>
                  </a:extLst>
                </a:gridCol>
                <a:gridCol w="2887216">
                  <a:extLst>
                    <a:ext uri="{9D8B030D-6E8A-4147-A177-3AD203B41FA5}">
                      <a16:colId xmlns:a16="http://schemas.microsoft.com/office/drawing/2014/main" val="12280252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+mn-ea"/>
                          <a:ea typeface="+mn-ea"/>
                        </a:rPr>
                        <a:t>0~12</a:t>
                      </a: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정상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014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+mn-ea"/>
                          <a:ea typeface="+mn-ea"/>
                        </a:rPr>
                        <a:t>13~22</a:t>
                      </a: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경도 안구건조증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4016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+mn-ea"/>
                          <a:ea typeface="+mn-ea"/>
                        </a:rPr>
                        <a:t>23~32</a:t>
                      </a: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중등도 안구건조증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801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+mn-ea"/>
                          <a:ea typeface="+mn-ea"/>
                        </a:rPr>
                        <a:t>33~100</a:t>
                      </a: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중증 안구건조증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7751153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023A9512-5038-4D37-919C-C292A7AE8F33}"/>
              </a:ext>
            </a:extLst>
          </p:cNvPr>
          <p:cNvSpPr txBox="1"/>
          <p:nvPr/>
        </p:nvSpPr>
        <p:spPr>
          <a:xfrm>
            <a:off x="617485" y="1134994"/>
            <a:ext cx="5508108" cy="326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Table 2. OSID </a:t>
            </a:r>
            <a:r>
              <a:rPr lang="ko-KR" altLang="en-US" dirty="0" err="1"/>
              <a:t>문진표</a:t>
            </a:r>
            <a:r>
              <a:rPr lang="ko-KR" altLang="en-US" dirty="0"/>
              <a:t> 통계</a:t>
            </a:r>
          </a:p>
        </p:txBody>
      </p:sp>
    </p:spTree>
    <p:extLst>
      <p:ext uri="{BB962C8B-B14F-4D97-AF65-F5344CB8AC3E}">
        <p14:creationId xmlns:p14="http://schemas.microsoft.com/office/powerpoint/2010/main" val="3483016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직사각형 181"/>
          <p:cNvSpPr>
            <a:spLocks noChangeArrowheads="1"/>
          </p:cNvSpPr>
          <p:nvPr/>
        </p:nvSpPr>
        <p:spPr bwMode="auto">
          <a:xfrm>
            <a:off x="787286" y="1834885"/>
            <a:ext cx="10602560" cy="6032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 err="1">
                <a:latin typeface="함초롬돋움 (본문)"/>
              </a:rPr>
              <a:t>건성안설문지</a:t>
            </a:r>
            <a:r>
              <a:rPr lang="en-US" altLang="ko-KR" sz="2000" dirty="0">
                <a:latin typeface="함초롬돋움 (본문)"/>
              </a:rPr>
              <a:t>(OSDI</a:t>
            </a:r>
            <a:r>
              <a:rPr lang="ko-KR" altLang="en-US" sz="2000" dirty="0" err="1">
                <a:latin typeface="함초롬돋움 (본문)"/>
              </a:rPr>
              <a:t>문진표</a:t>
            </a:r>
            <a:r>
              <a:rPr lang="en-US" altLang="ko-KR" sz="2000" dirty="0">
                <a:latin typeface="함초롬돋움 (본문)"/>
              </a:rPr>
              <a:t>)</a:t>
            </a:r>
            <a:r>
              <a:rPr lang="ko-KR" altLang="en-US" sz="2000" dirty="0">
                <a:latin typeface="함초롬돋움 (본문)"/>
              </a:rPr>
              <a:t>를 통해 </a:t>
            </a:r>
            <a:r>
              <a:rPr lang="ko-KR" altLang="en-US" sz="2000" dirty="0" err="1">
                <a:latin typeface="함초롬돋움 (본문)"/>
              </a:rPr>
              <a:t>중증건성안에</a:t>
            </a:r>
            <a:r>
              <a:rPr lang="ko-KR" altLang="en-US" sz="2000" dirty="0">
                <a:latin typeface="함초롬돋움 (본문)"/>
              </a:rPr>
              <a:t> 대한 기능성 콘택트렌즈에 대한 선호도는 일반 콘택트렌즈에 비해 </a:t>
            </a:r>
            <a:r>
              <a:rPr lang="ko-KR" altLang="en-US" sz="2000" dirty="0" err="1">
                <a:latin typeface="함초롬돋움 (본문)"/>
              </a:rPr>
              <a:t>건성안</a:t>
            </a:r>
            <a:r>
              <a:rPr lang="ko-KR" altLang="en-US" sz="2000" dirty="0">
                <a:latin typeface="함초롬돋움 (본문)"/>
              </a:rPr>
              <a:t> </a:t>
            </a:r>
            <a:r>
              <a:rPr lang="ko-KR" altLang="en-US" sz="2000" dirty="0" err="1">
                <a:latin typeface="함초롬돋움 (본문)"/>
              </a:rPr>
              <a:t>기능성콘택트렌즈가</a:t>
            </a:r>
            <a:r>
              <a:rPr lang="ko-KR" altLang="en-US" sz="2000" dirty="0">
                <a:latin typeface="함초롬돋움 (본문)"/>
              </a:rPr>
              <a:t> 우수하였고</a:t>
            </a:r>
            <a:r>
              <a:rPr lang="en-US" altLang="ko-KR" sz="2000" dirty="0">
                <a:latin typeface="함초롬돋움 (본문)"/>
              </a:rPr>
              <a:t>, </a:t>
            </a:r>
            <a:r>
              <a:rPr lang="ko-KR" altLang="en-US" sz="2000" dirty="0">
                <a:latin typeface="함초롬돋움 (본문)"/>
              </a:rPr>
              <a:t>일반 콘택트렌즈는 </a:t>
            </a:r>
            <a:r>
              <a:rPr lang="ko-KR" altLang="en-US" sz="2000" dirty="0" err="1">
                <a:latin typeface="함초롬돋움 (본문)"/>
              </a:rPr>
              <a:t>건조감</a:t>
            </a:r>
            <a:r>
              <a:rPr lang="en-US" altLang="ko-KR" sz="2000" dirty="0">
                <a:latin typeface="함초롬돋움 (본문)"/>
              </a:rPr>
              <a:t>, </a:t>
            </a:r>
            <a:r>
              <a:rPr lang="ko-KR" altLang="en-US" sz="2000" dirty="0" err="1">
                <a:latin typeface="함초롬돋움 (본문)"/>
              </a:rPr>
              <a:t>이물감</a:t>
            </a:r>
            <a:r>
              <a:rPr lang="en-US" altLang="ko-KR" sz="2000" dirty="0">
                <a:latin typeface="함초롬돋움 (본문)"/>
              </a:rPr>
              <a:t>, </a:t>
            </a:r>
            <a:r>
              <a:rPr lang="ko-KR" altLang="en-US" sz="2000" dirty="0">
                <a:latin typeface="함초롬돋움 (본문)"/>
              </a:rPr>
              <a:t>충혈 등의 </a:t>
            </a:r>
            <a:r>
              <a:rPr lang="ko-KR" altLang="en-US" sz="2000" dirty="0" err="1">
                <a:latin typeface="함초롬돋움 (본문)"/>
              </a:rPr>
              <a:t>건성안</a:t>
            </a:r>
            <a:r>
              <a:rPr lang="ko-KR" altLang="en-US" sz="2000" dirty="0">
                <a:latin typeface="함초롬돋움 (본문)"/>
              </a:rPr>
              <a:t> 증상이 증가하는 것으로 나타난 것으로 보아 건성안은 </a:t>
            </a:r>
            <a:r>
              <a:rPr lang="ko-KR" altLang="en-US" sz="2000" dirty="0" err="1">
                <a:latin typeface="함초롬돋움 (본문)"/>
              </a:rPr>
              <a:t>건성안</a:t>
            </a:r>
            <a:r>
              <a:rPr lang="ko-KR" altLang="en-US" sz="2000" dirty="0">
                <a:latin typeface="함초롬돋움 (본문)"/>
              </a:rPr>
              <a:t> 기능성 콘택트렌즈를 착용이 유리할 수 있다</a:t>
            </a:r>
            <a:r>
              <a:rPr lang="en-US" altLang="ko-KR" sz="2000" dirty="0">
                <a:latin typeface="함초롬돋움 (본문)"/>
              </a:rPr>
              <a:t>. </a:t>
            </a:r>
            <a:endParaRPr lang="ko-KR" altLang="en-US" sz="2000" dirty="0">
              <a:latin typeface="함초롬돋움 (본문)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</p:txBody>
      </p:sp>
      <p:sp>
        <p:nvSpPr>
          <p:cNvPr id="23" name="AutoShape 6">
            <a:extLst>
              <a:ext uri="{FF2B5EF4-FFF2-40B4-BE49-F238E27FC236}">
                <a16:creationId xmlns:a16="http://schemas.microsoft.com/office/drawing/2014/main" id="{049CCE6F-D76E-4B32-A5D9-55E21FF24D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584" y="1241379"/>
            <a:ext cx="2124968" cy="425289"/>
          </a:xfrm>
          <a:prstGeom prst="flowChartDelay">
            <a:avLst/>
          </a:prstGeom>
          <a:gradFill rotWithShape="1">
            <a:gsLst>
              <a:gs pos="0">
                <a:srgbClr val="0066FF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6000" defTabSz="1306328"/>
            <a:r>
              <a:rPr lang="ko-KR" altLang="en-US" sz="2000" b="1" dirty="0">
                <a:latin typeface="+mn-ea"/>
                <a:ea typeface="+mn-ea"/>
              </a:rPr>
              <a:t> </a:t>
            </a:r>
            <a:r>
              <a:rPr lang="ko-KR" altLang="en-US" sz="2400" b="1" dirty="0">
                <a:latin typeface="+mn-ea"/>
                <a:ea typeface="+mn-ea"/>
              </a:rPr>
              <a:t>결론</a:t>
            </a:r>
          </a:p>
        </p:txBody>
      </p:sp>
      <p:pic>
        <p:nvPicPr>
          <p:cNvPr id="24" name="Picture 34" descr="버튼1">
            <a:extLst>
              <a:ext uri="{FF2B5EF4-FFF2-40B4-BE49-F238E27FC236}">
                <a16:creationId xmlns:a16="http://schemas.microsoft.com/office/drawing/2014/main" id="{5856AE87-CEA6-462C-94D3-AE626BFEFB7F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675522" y="1147057"/>
            <a:ext cx="694957" cy="6139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5" name="Rectangle 65">
            <a:extLst>
              <a:ext uri="{FF2B5EF4-FFF2-40B4-BE49-F238E27FC236}">
                <a16:creationId xmlns:a16="http://schemas.microsoft.com/office/drawing/2014/main" id="{C26D4BCA-2521-4CA5-A07B-15E001301D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537" y="1269359"/>
            <a:ext cx="635066" cy="36933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lIns="22857" tIns="0" bIns="0">
            <a:spAutoFit/>
          </a:bodyPr>
          <a:lstStyle/>
          <a:p>
            <a:pPr algn="ctr">
              <a:defRPr/>
            </a:pPr>
            <a:r>
              <a:rPr lang="en-US" altLang="ko-K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IV</a:t>
            </a: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: </a:t>
            </a:r>
            <a:r>
              <a:rPr lang="ko-KR" altLang="en-US" sz="1800" b="1" dirty="0" err="1">
                <a:solidFill>
                  <a:schemeClr val="tx1"/>
                </a:solidFill>
              </a:rPr>
              <a:t>건성안</a:t>
            </a:r>
            <a:r>
              <a:rPr lang="ko-KR" altLang="en-US" sz="1800" b="1" dirty="0">
                <a:solidFill>
                  <a:schemeClr val="tx1"/>
                </a:solidFill>
              </a:rPr>
              <a:t> 개선용 소프트콘택트렌즈의 기능성 효과</a:t>
            </a:r>
            <a:endParaRPr lang="ko-KR" altLang="en-US" sz="180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3" name="직선 연결선 12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236707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직사각형 181"/>
          <p:cNvSpPr>
            <a:spLocks noChangeArrowheads="1"/>
          </p:cNvSpPr>
          <p:nvPr/>
        </p:nvSpPr>
        <p:spPr bwMode="auto">
          <a:xfrm>
            <a:off x="789436" y="1735680"/>
            <a:ext cx="10602560" cy="2345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endParaRPr lang="en-US" altLang="ko-KR" sz="1000" b="1" dirty="0">
              <a:latin typeface="+mn-ea"/>
              <a:ea typeface="+mn-ea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800" b="1" dirty="0" err="1">
                <a:latin typeface="+mn-ea"/>
                <a:ea typeface="+mn-ea"/>
              </a:rPr>
              <a:t>마기중</a:t>
            </a:r>
            <a:r>
              <a:rPr lang="ko-KR" altLang="en-US" sz="1800" b="1" dirty="0">
                <a:latin typeface="+mn-ea"/>
                <a:ea typeface="+mn-ea"/>
              </a:rPr>
              <a:t> 외 </a:t>
            </a:r>
            <a:r>
              <a:rPr lang="en-US" altLang="ko-KR" sz="1800" b="1" dirty="0">
                <a:latin typeface="+mn-ea"/>
                <a:ea typeface="+mn-ea"/>
              </a:rPr>
              <a:t>5</a:t>
            </a:r>
            <a:r>
              <a:rPr lang="ko-KR" altLang="en-US" sz="1800" b="1" dirty="0">
                <a:latin typeface="+mn-ea"/>
                <a:ea typeface="+mn-ea"/>
              </a:rPr>
              <a:t>명</a:t>
            </a:r>
            <a:r>
              <a:rPr lang="en-US" altLang="ko-KR" sz="1800" b="1" dirty="0">
                <a:latin typeface="+mn-ea"/>
                <a:ea typeface="+mn-ea"/>
              </a:rPr>
              <a:t>, </a:t>
            </a:r>
            <a:r>
              <a:rPr lang="ko-KR" altLang="en-US" sz="1800" b="1" dirty="0">
                <a:latin typeface="+mn-ea"/>
                <a:ea typeface="+mn-ea"/>
              </a:rPr>
              <a:t> </a:t>
            </a:r>
            <a:r>
              <a:rPr lang="ko-KR" altLang="en-US" sz="1800" b="1" dirty="0" err="1">
                <a:latin typeface="+mn-ea"/>
                <a:ea typeface="+mn-ea"/>
              </a:rPr>
              <a:t>건성안</a:t>
            </a:r>
            <a:r>
              <a:rPr lang="ko-KR" altLang="en-US" sz="1800" b="1" dirty="0">
                <a:latin typeface="+mn-ea"/>
                <a:ea typeface="+mn-ea"/>
              </a:rPr>
              <a:t> 판별을 위한 </a:t>
            </a:r>
            <a:r>
              <a:rPr lang="en-US" altLang="ko-KR" sz="1800" b="1" dirty="0" err="1">
                <a:latin typeface="+mn-ea"/>
                <a:ea typeface="+mn-ea"/>
              </a:rPr>
              <a:t>McMonnies</a:t>
            </a:r>
            <a:r>
              <a:rPr lang="ko-KR" altLang="en-US" sz="1800" b="1" dirty="0">
                <a:latin typeface="+mn-ea"/>
                <a:ea typeface="+mn-ea"/>
              </a:rPr>
              <a:t>및 </a:t>
            </a:r>
            <a:r>
              <a:rPr lang="en-US" altLang="ko-KR" sz="1800" b="1" dirty="0">
                <a:latin typeface="+mn-ea"/>
                <a:ea typeface="+mn-ea"/>
              </a:rPr>
              <a:t>OSDI </a:t>
            </a:r>
            <a:r>
              <a:rPr lang="ko-KR" altLang="en-US" sz="1800" b="1" dirty="0">
                <a:latin typeface="+mn-ea"/>
                <a:ea typeface="+mn-ea"/>
              </a:rPr>
              <a:t>설문지의 비교</a:t>
            </a:r>
            <a:r>
              <a:rPr lang="en-US" altLang="ko-KR" sz="1800" b="1" dirty="0">
                <a:latin typeface="+mn-ea"/>
                <a:ea typeface="+mn-ea"/>
              </a:rPr>
              <a:t>, </a:t>
            </a:r>
            <a:r>
              <a:rPr lang="ko-KR" altLang="en-US" sz="1800" b="1" dirty="0">
                <a:latin typeface="+mn-ea"/>
                <a:ea typeface="+mn-ea"/>
              </a:rPr>
              <a:t>대한시과학회지</a:t>
            </a:r>
            <a:r>
              <a:rPr lang="en-US" altLang="ko-KR" sz="1800" b="1" dirty="0">
                <a:latin typeface="+mn-ea"/>
                <a:ea typeface="+mn-ea"/>
              </a:rPr>
              <a:t>, 2014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800" b="1" dirty="0" err="1">
                <a:latin typeface="+mn-ea"/>
                <a:ea typeface="+mn-ea"/>
              </a:rPr>
              <a:t>김소라</a:t>
            </a:r>
            <a:r>
              <a:rPr lang="ko-KR" altLang="en-US" sz="1800" b="1" dirty="0">
                <a:latin typeface="+mn-ea"/>
                <a:ea typeface="+mn-ea"/>
              </a:rPr>
              <a:t> 외</a:t>
            </a:r>
            <a:r>
              <a:rPr lang="en-US" altLang="ko-KR" sz="1800" b="1" dirty="0">
                <a:latin typeface="+mn-ea"/>
                <a:ea typeface="+mn-ea"/>
              </a:rPr>
              <a:t> 4</a:t>
            </a:r>
            <a:r>
              <a:rPr lang="ko-KR" altLang="en-US" sz="1800" b="1" dirty="0">
                <a:latin typeface="+mn-ea"/>
                <a:ea typeface="+mn-ea"/>
              </a:rPr>
              <a:t>명</a:t>
            </a:r>
            <a:r>
              <a:rPr lang="en-US" altLang="ko-KR" sz="1800" b="1" dirty="0">
                <a:latin typeface="+mn-ea"/>
                <a:ea typeface="+mn-ea"/>
              </a:rPr>
              <a:t>, </a:t>
            </a:r>
            <a:r>
              <a:rPr lang="ko-KR" altLang="en-US" sz="1800" b="1" dirty="0" err="1">
                <a:latin typeface="+mn-ea"/>
                <a:ea typeface="+mn-ea"/>
              </a:rPr>
              <a:t>소프트콘택트렌즈를</a:t>
            </a:r>
            <a:r>
              <a:rPr lang="ko-KR" altLang="en-US" sz="1800" b="1" dirty="0">
                <a:latin typeface="+mn-ea"/>
                <a:ea typeface="+mn-ea"/>
              </a:rPr>
              <a:t> 착용한 건성안의 착용초기 </a:t>
            </a:r>
            <a:r>
              <a:rPr lang="ko-KR" altLang="en-US" sz="1800" b="1" dirty="0" err="1">
                <a:latin typeface="+mn-ea"/>
                <a:ea typeface="+mn-ea"/>
              </a:rPr>
              <a:t>눈물막</a:t>
            </a:r>
            <a:r>
              <a:rPr lang="ko-KR" altLang="en-US" sz="1800" b="1" dirty="0">
                <a:latin typeface="+mn-ea"/>
                <a:ea typeface="+mn-ea"/>
              </a:rPr>
              <a:t> 안정성에 인공눈물 성분 조성이 미치는 영향</a:t>
            </a:r>
            <a:r>
              <a:rPr lang="en-US" altLang="ko-KR" sz="1800" b="1" dirty="0">
                <a:latin typeface="+mn-ea"/>
                <a:ea typeface="+mn-ea"/>
              </a:rPr>
              <a:t>, </a:t>
            </a:r>
            <a:r>
              <a:rPr lang="ko-KR" altLang="en-US" sz="1800" b="1" dirty="0" err="1">
                <a:latin typeface="+mn-ea"/>
                <a:ea typeface="+mn-ea"/>
              </a:rPr>
              <a:t>한국안광학회</a:t>
            </a:r>
            <a:r>
              <a:rPr lang="en-US" altLang="ko-KR" sz="1800" b="1" dirty="0">
                <a:latin typeface="+mn-ea"/>
                <a:ea typeface="+mn-ea"/>
              </a:rPr>
              <a:t>, 2016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800" b="1" dirty="0" err="1">
                <a:latin typeface="+mn-ea"/>
                <a:ea typeface="+mn-ea"/>
              </a:rPr>
              <a:t>유근창</a:t>
            </a:r>
            <a:r>
              <a:rPr lang="ko-KR" altLang="en-US" sz="1800" b="1" dirty="0">
                <a:latin typeface="+mn-ea"/>
                <a:ea typeface="+mn-ea"/>
              </a:rPr>
              <a:t> 외 </a:t>
            </a:r>
            <a:r>
              <a:rPr lang="en-US" altLang="ko-KR" sz="1800" b="1" dirty="0">
                <a:latin typeface="+mn-ea"/>
                <a:ea typeface="+mn-ea"/>
              </a:rPr>
              <a:t>2</a:t>
            </a:r>
            <a:r>
              <a:rPr lang="ko-KR" altLang="en-US" sz="1800" b="1" dirty="0">
                <a:latin typeface="+mn-ea"/>
                <a:ea typeface="+mn-ea"/>
              </a:rPr>
              <a:t>명</a:t>
            </a:r>
            <a:r>
              <a:rPr lang="en-US" altLang="ko-KR" sz="1800" b="1" dirty="0">
                <a:latin typeface="+mn-ea"/>
                <a:ea typeface="+mn-ea"/>
              </a:rPr>
              <a:t>, </a:t>
            </a:r>
            <a:r>
              <a:rPr lang="ko-KR" altLang="en-US" sz="1800" b="1" dirty="0">
                <a:latin typeface="+mn-ea"/>
                <a:ea typeface="+mn-ea"/>
              </a:rPr>
              <a:t>안경원에서 쉽게 사용할 수 있는 </a:t>
            </a:r>
            <a:r>
              <a:rPr lang="ko-KR" altLang="en-US" sz="1800" b="1" dirty="0" err="1">
                <a:latin typeface="+mn-ea"/>
                <a:ea typeface="+mn-ea"/>
              </a:rPr>
              <a:t>건성안</a:t>
            </a:r>
            <a:r>
              <a:rPr lang="ko-KR" altLang="en-US" sz="1800" b="1" dirty="0">
                <a:latin typeface="+mn-ea"/>
                <a:ea typeface="+mn-ea"/>
              </a:rPr>
              <a:t> 문진표의 개발</a:t>
            </a:r>
            <a:r>
              <a:rPr lang="en-US" altLang="ko-KR" sz="1800" b="1" dirty="0">
                <a:latin typeface="+mn-ea"/>
                <a:ea typeface="+mn-ea"/>
              </a:rPr>
              <a:t>, </a:t>
            </a:r>
            <a:r>
              <a:rPr lang="ko-KR" altLang="en-US" sz="1800" b="1" dirty="0">
                <a:latin typeface="+mn-ea"/>
                <a:ea typeface="+mn-ea"/>
              </a:rPr>
              <a:t>대한시과학회지</a:t>
            </a:r>
            <a:r>
              <a:rPr lang="en-US" altLang="ko-KR" sz="1800" b="1" dirty="0">
                <a:latin typeface="+mn-ea"/>
                <a:ea typeface="+mn-ea"/>
              </a:rPr>
              <a:t>, 2013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800" b="1" dirty="0" err="1">
                <a:latin typeface="+mn-ea"/>
                <a:ea typeface="+mn-ea"/>
              </a:rPr>
              <a:t>윤철민</a:t>
            </a:r>
            <a:r>
              <a:rPr lang="ko-KR" altLang="en-US" sz="1800" b="1" dirty="0">
                <a:latin typeface="+mn-ea"/>
                <a:ea typeface="+mn-ea"/>
              </a:rPr>
              <a:t> 외 </a:t>
            </a:r>
            <a:r>
              <a:rPr lang="en-US" altLang="ko-KR" sz="1800" b="1" dirty="0">
                <a:latin typeface="+mn-ea"/>
                <a:ea typeface="+mn-ea"/>
              </a:rPr>
              <a:t>3</a:t>
            </a:r>
            <a:r>
              <a:rPr lang="ko-KR" altLang="en-US" sz="1800" b="1" dirty="0">
                <a:latin typeface="+mn-ea"/>
                <a:ea typeface="+mn-ea"/>
              </a:rPr>
              <a:t>명</a:t>
            </a:r>
            <a:r>
              <a:rPr lang="en-US" altLang="ko-KR" sz="1800" b="1" dirty="0">
                <a:latin typeface="+mn-ea"/>
                <a:ea typeface="+mn-ea"/>
              </a:rPr>
              <a:t>, </a:t>
            </a:r>
            <a:r>
              <a:rPr lang="ko-KR" altLang="en-US" sz="1800" b="1" dirty="0">
                <a:latin typeface="+mn-ea"/>
                <a:ea typeface="+mn-ea"/>
              </a:rPr>
              <a:t>대학생을 대상으로 실시한 </a:t>
            </a:r>
            <a:r>
              <a:rPr lang="ko-KR" altLang="en-US" sz="1800" b="1" dirty="0" err="1">
                <a:latin typeface="+mn-ea"/>
                <a:ea typeface="+mn-ea"/>
              </a:rPr>
              <a:t>건성안</a:t>
            </a:r>
            <a:r>
              <a:rPr lang="ko-KR" altLang="en-US" sz="1800" b="1" dirty="0">
                <a:latin typeface="+mn-ea"/>
                <a:ea typeface="+mn-ea"/>
              </a:rPr>
              <a:t> 유병률 조사</a:t>
            </a:r>
            <a:r>
              <a:rPr lang="en-US" altLang="ko-KR" sz="1800" b="1" dirty="0">
                <a:latin typeface="+mn-ea"/>
                <a:ea typeface="+mn-ea"/>
              </a:rPr>
              <a:t>, </a:t>
            </a:r>
            <a:r>
              <a:rPr lang="ko-KR" altLang="en-US" sz="1800" b="1" dirty="0">
                <a:latin typeface="+mn-ea"/>
                <a:ea typeface="+mn-ea"/>
              </a:rPr>
              <a:t>대한안과학회</a:t>
            </a:r>
            <a:r>
              <a:rPr lang="en-US" altLang="ko-KR" sz="1800" b="1">
                <a:latin typeface="+mn-ea"/>
                <a:ea typeface="+mn-ea"/>
              </a:rPr>
              <a:t>, 2012</a:t>
            </a:r>
            <a:endParaRPr lang="en-US" altLang="ko-KR" sz="1800" b="1" dirty="0">
              <a:latin typeface="+mn-ea"/>
              <a:ea typeface="+mn-ea"/>
            </a:endParaRPr>
          </a:p>
        </p:txBody>
      </p:sp>
      <p:sp>
        <p:nvSpPr>
          <p:cNvPr id="23" name="AutoShape 6">
            <a:extLst>
              <a:ext uri="{FF2B5EF4-FFF2-40B4-BE49-F238E27FC236}">
                <a16:creationId xmlns:a16="http://schemas.microsoft.com/office/drawing/2014/main" id="{D1CEC568-9AD7-4D85-A4E9-8973F1B46D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462" y="1219066"/>
            <a:ext cx="2124968" cy="425289"/>
          </a:xfrm>
          <a:prstGeom prst="flowChartDelay">
            <a:avLst/>
          </a:prstGeom>
          <a:gradFill rotWithShape="1">
            <a:gsLst>
              <a:gs pos="0">
                <a:srgbClr val="0066FF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6000" defTabSz="1306328"/>
            <a:r>
              <a:rPr lang="ko-KR" altLang="en-US" sz="2000" b="1" dirty="0">
                <a:latin typeface="+mn-ea"/>
                <a:ea typeface="+mn-ea"/>
              </a:rPr>
              <a:t> </a:t>
            </a:r>
            <a:r>
              <a:rPr lang="ko-KR" altLang="en-US" sz="2400" b="1" dirty="0">
                <a:latin typeface="+mn-ea"/>
                <a:ea typeface="+mn-ea"/>
              </a:rPr>
              <a:t>참고문헌</a:t>
            </a:r>
          </a:p>
        </p:txBody>
      </p:sp>
      <p:pic>
        <p:nvPicPr>
          <p:cNvPr id="24" name="Picture 34" descr="버튼1">
            <a:extLst>
              <a:ext uri="{FF2B5EF4-FFF2-40B4-BE49-F238E27FC236}">
                <a16:creationId xmlns:a16="http://schemas.microsoft.com/office/drawing/2014/main" id="{EEDF4993-54EF-4DCF-9D65-714DDE62225F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695400" y="1124744"/>
            <a:ext cx="694957" cy="6139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5" name="Rectangle 65">
            <a:extLst>
              <a:ext uri="{FF2B5EF4-FFF2-40B4-BE49-F238E27FC236}">
                <a16:creationId xmlns:a16="http://schemas.microsoft.com/office/drawing/2014/main" id="{6F3FB718-FDC7-48B5-B3A6-588066BA36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415" y="1247046"/>
            <a:ext cx="635066" cy="36933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lIns="22857" tIns="0" bIns="0">
            <a:spAutoFit/>
          </a:bodyPr>
          <a:lstStyle/>
          <a:p>
            <a:pPr algn="ctr">
              <a:defRPr/>
            </a:pPr>
            <a:r>
              <a:rPr lang="en-US" altLang="ko-K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V</a:t>
            </a: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: </a:t>
            </a:r>
            <a:r>
              <a:rPr lang="ko-KR" altLang="en-US" sz="1800" b="1" dirty="0" err="1">
                <a:solidFill>
                  <a:schemeClr val="tx1"/>
                </a:solidFill>
              </a:rPr>
              <a:t>건성안</a:t>
            </a:r>
            <a:r>
              <a:rPr lang="ko-KR" altLang="en-US" sz="1800" b="1" dirty="0">
                <a:solidFill>
                  <a:schemeClr val="tx1"/>
                </a:solidFill>
              </a:rPr>
              <a:t> 개선용 소프트콘택트렌즈의 기능성 효과</a:t>
            </a:r>
            <a:endParaRPr lang="ko-KR" altLang="en-US" sz="180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3" name="직선 연결선 12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8151451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사용자 지정 2">
      <a:majorFont>
        <a:latin typeface="함초롬돋움"/>
        <a:ea typeface="함초롬돋움"/>
        <a:cs typeface=""/>
      </a:majorFont>
      <a:minorFont>
        <a:latin typeface="함초롬돋움"/>
        <a:ea typeface="함초롬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2637</TotalTime>
  <Words>597</Words>
  <Application>Microsoft Office PowerPoint</Application>
  <PresentationFormat>와이드스크린</PresentationFormat>
  <Paragraphs>130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5" baseType="lpstr">
      <vt:lpstr>굴림</vt:lpstr>
      <vt:lpstr>맑은 고딕</vt:lpstr>
      <vt:lpstr>함초롬돋움</vt:lpstr>
      <vt:lpstr>함초롬돋움 (본문)</vt:lpstr>
      <vt:lpstr>함초롬바탕</vt:lpstr>
      <vt:lpstr>Symbol</vt:lpstr>
      <vt:lpstr>Wingdings</vt:lpstr>
      <vt:lpstr>기본 디자인</vt:lpstr>
      <vt:lpstr>건성안 개선용 소프트콘택트렌즈의 기능성 효과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User</cp:lastModifiedBy>
  <cp:revision>241</cp:revision>
  <dcterms:created xsi:type="dcterms:W3CDTF">2007-11-27T23:16:29Z</dcterms:created>
  <dcterms:modified xsi:type="dcterms:W3CDTF">2020-07-07T00:43:21Z</dcterms:modified>
</cp:coreProperties>
</file>