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8" r:id="rId2"/>
    <p:sldId id="259" r:id="rId3"/>
    <p:sldId id="261" r:id="rId4"/>
    <p:sldId id="262" r:id="rId5"/>
    <p:sldId id="265" r:id="rId6"/>
    <p:sldId id="263" r:id="rId7"/>
    <p:sldId id="264" r:id="rId8"/>
  </p:sldIdLst>
  <p:sldSz cx="12192000" cy="6858000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152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114026" algn="l" rtl="0" fontAlgn="base" latinLnBrk="1">
      <a:spcBef>
        <a:spcPct val="0"/>
      </a:spcBef>
      <a:spcAft>
        <a:spcPct val="0"/>
      </a:spcAft>
      <a:defRPr kumimoji="1" sz="152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228051" algn="l" rtl="0" fontAlgn="base" latinLnBrk="1">
      <a:spcBef>
        <a:spcPct val="0"/>
      </a:spcBef>
      <a:spcAft>
        <a:spcPct val="0"/>
      </a:spcAft>
      <a:defRPr kumimoji="1" sz="152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342077" algn="l" rtl="0" fontAlgn="base" latinLnBrk="1">
      <a:spcBef>
        <a:spcPct val="0"/>
      </a:spcBef>
      <a:spcAft>
        <a:spcPct val="0"/>
      </a:spcAft>
      <a:defRPr kumimoji="1" sz="152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456103" algn="l" rtl="0" fontAlgn="base" latinLnBrk="1">
      <a:spcBef>
        <a:spcPct val="0"/>
      </a:spcBef>
      <a:spcAft>
        <a:spcPct val="0"/>
      </a:spcAft>
      <a:defRPr kumimoji="1" sz="152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570128" algn="l" defTabSz="228051" rtl="0" eaLnBrk="1" latinLnBrk="1" hangingPunct="1">
      <a:defRPr kumimoji="1" sz="152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684154" algn="l" defTabSz="228051" rtl="0" eaLnBrk="1" latinLnBrk="1" hangingPunct="1">
      <a:defRPr kumimoji="1" sz="152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798180" algn="l" defTabSz="228051" rtl="0" eaLnBrk="1" latinLnBrk="1" hangingPunct="1">
      <a:defRPr kumimoji="1" sz="152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912205" algn="l" defTabSz="228051" rtl="0" eaLnBrk="1" latinLnBrk="1" hangingPunct="1">
      <a:defRPr kumimoji="1" sz="152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" initials="u" lastIdx="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DCDCDC"/>
    <a:srgbClr val="E5EBFF"/>
    <a:srgbClr val="DCECF7"/>
    <a:srgbClr val="EBF0FF"/>
    <a:srgbClr val="89B9FF"/>
    <a:srgbClr val="2D80FF"/>
    <a:srgbClr val="0F6FFF"/>
    <a:srgbClr val="0067B4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68" autoAdjust="0"/>
    <p:restoredTop sz="94660"/>
  </p:normalViewPr>
  <p:slideViewPr>
    <p:cSldViewPr>
      <p:cViewPr varScale="1">
        <p:scale>
          <a:sx n="108" d="100"/>
          <a:sy n="108" d="100"/>
        </p:scale>
        <p:origin x="720" y="108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6-03T12:39:56.123" idx="1">
    <p:pos x="2988" y="436"/>
    <p:text>ppt가 전체 10장을 넘지 않도록 작성합니다</p:text>
    <p:extLst>
      <p:ext uri="{C676402C-5697-4E1C-873F-D02D1690AC5C}">
        <p15:threadingInfo xmlns:p15="http://schemas.microsoft.com/office/powerpoint/2012/main" timeZoneBias="-54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410A93-50B4-44CD-B88E-66DE1991ACE1}" type="datetimeFigureOut">
              <a:rPr lang="ko-KR" altLang="en-US" smtClean="0"/>
              <a:t>2020-07-07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0A9F69-AA67-4C8D-91C4-EBDCE1AABD8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924627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28051" rtl="0" eaLnBrk="1" latinLnBrk="1" hangingPunct="1">
      <a:defRPr sz="299" kern="1200">
        <a:solidFill>
          <a:schemeClr val="tx1"/>
        </a:solidFill>
        <a:latin typeface="+mn-lt"/>
        <a:ea typeface="+mn-ea"/>
        <a:cs typeface="+mn-cs"/>
      </a:defRPr>
    </a:lvl1pPr>
    <a:lvl2pPr marL="114026" algn="l" defTabSz="228051" rtl="0" eaLnBrk="1" latinLnBrk="1" hangingPunct="1">
      <a:defRPr sz="299" kern="1200">
        <a:solidFill>
          <a:schemeClr val="tx1"/>
        </a:solidFill>
        <a:latin typeface="+mn-lt"/>
        <a:ea typeface="+mn-ea"/>
        <a:cs typeface="+mn-cs"/>
      </a:defRPr>
    </a:lvl2pPr>
    <a:lvl3pPr marL="228051" algn="l" defTabSz="228051" rtl="0" eaLnBrk="1" latinLnBrk="1" hangingPunct="1">
      <a:defRPr sz="299" kern="1200">
        <a:solidFill>
          <a:schemeClr val="tx1"/>
        </a:solidFill>
        <a:latin typeface="+mn-lt"/>
        <a:ea typeface="+mn-ea"/>
        <a:cs typeface="+mn-cs"/>
      </a:defRPr>
    </a:lvl3pPr>
    <a:lvl4pPr marL="342077" algn="l" defTabSz="228051" rtl="0" eaLnBrk="1" latinLnBrk="1" hangingPunct="1">
      <a:defRPr sz="299" kern="1200">
        <a:solidFill>
          <a:schemeClr val="tx1"/>
        </a:solidFill>
        <a:latin typeface="+mn-lt"/>
        <a:ea typeface="+mn-ea"/>
        <a:cs typeface="+mn-cs"/>
      </a:defRPr>
    </a:lvl4pPr>
    <a:lvl5pPr marL="456103" algn="l" defTabSz="228051" rtl="0" eaLnBrk="1" latinLnBrk="1" hangingPunct="1">
      <a:defRPr sz="299" kern="1200">
        <a:solidFill>
          <a:schemeClr val="tx1"/>
        </a:solidFill>
        <a:latin typeface="+mn-lt"/>
        <a:ea typeface="+mn-ea"/>
        <a:cs typeface="+mn-cs"/>
      </a:defRPr>
    </a:lvl5pPr>
    <a:lvl6pPr marL="570128" algn="l" defTabSz="228051" rtl="0" eaLnBrk="1" latinLnBrk="1" hangingPunct="1">
      <a:defRPr sz="299" kern="1200">
        <a:solidFill>
          <a:schemeClr val="tx1"/>
        </a:solidFill>
        <a:latin typeface="+mn-lt"/>
        <a:ea typeface="+mn-ea"/>
        <a:cs typeface="+mn-cs"/>
      </a:defRPr>
    </a:lvl6pPr>
    <a:lvl7pPr marL="684154" algn="l" defTabSz="228051" rtl="0" eaLnBrk="1" latinLnBrk="1" hangingPunct="1">
      <a:defRPr sz="299" kern="1200">
        <a:solidFill>
          <a:schemeClr val="tx1"/>
        </a:solidFill>
        <a:latin typeface="+mn-lt"/>
        <a:ea typeface="+mn-ea"/>
        <a:cs typeface="+mn-cs"/>
      </a:defRPr>
    </a:lvl7pPr>
    <a:lvl8pPr marL="798180" algn="l" defTabSz="228051" rtl="0" eaLnBrk="1" latinLnBrk="1" hangingPunct="1">
      <a:defRPr sz="299" kern="1200">
        <a:solidFill>
          <a:schemeClr val="tx1"/>
        </a:solidFill>
        <a:latin typeface="+mn-lt"/>
        <a:ea typeface="+mn-ea"/>
        <a:cs typeface="+mn-cs"/>
      </a:defRPr>
    </a:lvl8pPr>
    <a:lvl9pPr marL="912205" algn="l" defTabSz="228051" rtl="0" eaLnBrk="1" latinLnBrk="1" hangingPunct="1">
      <a:defRPr sz="29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>
            <a:extLst>
              <a:ext uri="{FF2B5EF4-FFF2-40B4-BE49-F238E27FC236}">
                <a16:creationId xmlns:a16="http://schemas.microsoft.com/office/drawing/2014/main" id="{CDA52973-1D56-447D-8E15-6A6E994BF865}"/>
              </a:ext>
            </a:extLst>
          </p:cNvPr>
          <p:cNvSpPr/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E6E6E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5" name="모서리가 둥근 직사각형 9">
            <a:extLst>
              <a:ext uri="{FF2B5EF4-FFF2-40B4-BE49-F238E27FC236}">
                <a16:creationId xmlns:a16="http://schemas.microsoft.com/office/drawing/2014/main" id="{57C44657-5786-47CA-A177-A60EA898A94B}"/>
              </a:ext>
            </a:extLst>
          </p:cNvPr>
          <p:cNvSpPr/>
          <p:nvPr userDrawn="1"/>
        </p:nvSpPr>
        <p:spPr bwMode="auto">
          <a:xfrm>
            <a:off x="193964" y="171000"/>
            <a:ext cx="11806692" cy="6516000"/>
          </a:xfrm>
          <a:prstGeom prst="roundRect">
            <a:avLst/>
          </a:prstGeom>
          <a:solidFill>
            <a:schemeClr val="bg1"/>
          </a:solidFill>
          <a:ln w="22225">
            <a:solidFill>
              <a:schemeClr val="bg2">
                <a:lumMod val="20000"/>
                <a:lumOff val="80000"/>
              </a:schemeClr>
            </a:solidFill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914759" y="2130443"/>
            <a:ext cx="10362484" cy="1469907"/>
          </a:xfrm>
        </p:spPr>
        <p:txBody>
          <a:bodyPr/>
          <a:lstStyle/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828622" y="3886267"/>
            <a:ext cx="8534758" cy="1752466"/>
          </a:xfrm>
        </p:spPr>
        <p:txBody>
          <a:bodyPr/>
          <a:lstStyle>
            <a:lvl1pPr marL="0" indent="0" algn="ctr">
              <a:buNone/>
              <a:defRPr/>
            </a:lvl1pPr>
            <a:lvl2pPr marL="193530" indent="0" algn="ctr">
              <a:buNone/>
              <a:defRPr/>
            </a:lvl2pPr>
            <a:lvl3pPr marL="387060" indent="0" algn="ctr">
              <a:buNone/>
              <a:defRPr/>
            </a:lvl3pPr>
            <a:lvl4pPr marL="580590" indent="0" algn="ctr">
              <a:buNone/>
              <a:defRPr/>
            </a:lvl4pPr>
            <a:lvl5pPr marL="774120" indent="0" algn="ctr">
              <a:buNone/>
              <a:defRPr/>
            </a:lvl5pPr>
            <a:lvl6pPr marL="967651" indent="0" algn="ctr">
              <a:buNone/>
              <a:defRPr/>
            </a:lvl6pPr>
            <a:lvl7pPr marL="1161181" indent="0" algn="ctr">
              <a:buNone/>
              <a:defRPr/>
            </a:lvl7pPr>
            <a:lvl8pPr marL="1354711" indent="0" algn="ctr">
              <a:buNone/>
              <a:defRPr/>
            </a:lvl8pPr>
            <a:lvl9pPr marL="1548241" indent="0" algn="ctr">
              <a:buNone/>
              <a:defRPr/>
            </a:lvl9pPr>
          </a:lstStyle>
          <a:p>
            <a:r>
              <a:rPr lang="ko-KR" altLang="en-US" dirty="0"/>
              <a:t>마스터 부제목 스타일 편집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09242" y="6245175"/>
            <a:ext cx="2845516" cy="47641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 anchor="ctr"/>
          <a:lstStyle>
            <a:lvl1pPr>
              <a:defRPr sz="1600" b="1">
                <a:latin typeface="+mn-ea"/>
                <a:ea typeface="+mn-ea"/>
              </a:defRPr>
            </a:lvl1pPr>
          </a:lstStyle>
          <a:p>
            <a:fld id="{1B9E2791-ACE6-4D7B-80B5-40A42C4810A0}" type="slidenum">
              <a:rPr lang="en-US" altLang="ko-KR" smtClean="0"/>
              <a:pPr/>
              <a:t>‹#›</a:t>
            </a:fld>
            <a:endParaRPr lang="en-US" altLang="ko-KR" dirty="0"/>
          </a:p>
        </p:txBody>
      </p:sp>
      <p:pic>
        <p:nvPicPr>
          <p:cNvPr id="42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id="{3954ADD3-BF13-4EF0-8325-61E5AEBAB17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48" y="100840"/>
            <a:ext cx="1284116" cy="10080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그림 39">
            <a:extLst>
              <a:ext uri="{FF2B5EF4-FFF2-40B4-BE49-F238E27FC236}">
                <a16:creationId xmlns:a16="http://schemas.microsoft.com/office/drawing/2014/main" id="{D90ADC6C-89C2-4602-81EA-2DEB926B291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795" b="97161" l="3275" r="97103">
                        <a14:foregroundMark x1="20277" y1="20315" x2="21725" y2="28328"/>
                        <a14:foregroundMark x1="21725" y1="28328" x2="27771" y2="18675"/>
                        <a14:foregroundMark x1="27771" y1="18675" x2="23426" y2="19937"/>
                        <a14:foregroundMark x1="36020" y1="14826" x2="28463" y2="24101"/>
                        <a14:foregroundMark x1="28463" y1="24101" x2="34257" y2="17539"/>
                        <a14:foregroundMark x1="34257" y1="17539" x2="32746" y2="16467"/>
                        <a14:foregroundMark x1="41562" y1="3849" x2="20970" y2="17729"/>
                        <a14:foregroundMark x1="20970" y1="17729" x2="10831" y2="33249"/>
                        <a14:foregroundMark x1="10831" y1="33249" x2="6297" y2="48265"/>
                        <a14:foregroundMark x1="6297" y1="48265" x2="9950" y2="63785"/>
                        <a14:foregroundMark x1="9950" y1="63785" x2="14106" y2="72303"/>
                        <a14:foregroundMark x1="14106" y1="72303" x2="28715" y2="84164"/>
                        <a14:foregroundMark x1="28715" y1="84164" x2="35579" y2="86562"/>
                        <a14:foregroundMark x1="35579" y1="86562" x2="49811" y2="87256"/>
                        <a14:foregroundMark x1="49811" y1="87256" x2="56990" y2="87129"/>
                        <a14:foregroundMark x1="56990" y1="87129" x2="65680" y2="81956"/>
                        <a14:foregroundMark x1="65680" y1="81956" x2="71725" y2="75521"/>
                        <a14:foregroundMark x1="71725" y1="75521" x2="77645" y2="49211"/>
                        <a14:foregroundMark x1="77645" y1="49211" x2="77078" y2="41136"/>
                        <a14:foregroundMark x1="77078" y1="41136" x2="74055" y2="32429"/>
                        <a14:foregroundMark x1="74055" y1="32429" x2="55793" y2="12808"/>
                        <a14:foregroundMark x1="55793" y1="12808" x2="40302" y2="4795"/>
                        <a14:foregroundMark x1="8753" y1="34637" x2="4597" y2="41388"/>
                        <a14:foregroundMark x1="4597" y1="41388" x2="9005" y2="36719"/>
                        <a14:foregroundMark x1="5982" y1="38738" x2="2771" y2="46246"/>
                        <a14:foregroundMark x1="2771" y1="46246" x2="3149" y2="53565"/>
                        <a14:foregroundMark x1="3149" y1="53565" x2="3652" y2="44606"/>
                        <a14:foregroundMark x1="3652" y1="44606" x2="3275" y2="43722"/>
                        <a14:foregroundMark x1="89421" y1="29968" x2="90806" y2="58801"/>
                        <a14:foregroundMark x1="90806" y1="58801" x2="89987" y2="44290"/>
                        <a14:foregroundMark x1="93262" y1="34637" x2="94584" y2="51735"/>
                        <a14:foregroundMark x1="94584" y1="51735" x2="94332" y2="38738"/>
                        <a14:foregroundMark x1="96411" y1="46435" x2="97229" y2="46625"/>
                        <a14:foregroundMark x1="53212" y1="94574" x2="45214" y2="95457"/>
                        <a14:foregroundMark x1="45214" y1="95457" x2="50693" y2="89842"/>
                        <a14:foregroundMark x1="50693" y1="89842" x2="55793" y2="93628"/>
                        <a14:foregroundMark x1="52519" y1="97161" x2="51700" y2="97035"/>
                        <a14:foregroundMark x1="90491" y1="75205" x2="89987" y2="76025"/>
                        <a14:foregroundMark x1="91184" y1="74763" x2="89421" y2="7659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012520" y="107091"/>
            <a:ext cx="1058800" cy="1056802"/>
          </a:xfrm>
          <a:prstGeom prst="rect">
            <a:avLst/>
          </a:prstGeom>
        </p:spPr>
      </p:pic>
      <p:sp>
        <p:nvSpPr>
          <p:cNvPr id="19" name="Rectangle 5">
            <a:extLst>
              <a:ext uri="{FF2B5EF4-FFF2-40B4-BE49-F238E27FC236}">
                <a16:creationId xmlns:a16="http://schemas.microsoft.com/office/drawing/2014/main" id="{5A553644-ADFC-4346-BCBC-8F6E9546118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406831" y="6220650"/>
            <a:ext cx="5328592" cy="476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rgbClr val="0067B4"/>
                </a:solidFill>
                <a:latin typeface="+mn-ea"/>
                <a:ea typeface="+mn-ea"/>
                <a:cs typeface="+mn-cs"/>
              </a:defRPr>
            </a:lvl1pPr>
            <a:lvl2pPr marL="114026" algn="l" rtl="0" fontAlgn="base" latinLnBrk="1">
              <a:spcBef>
                <a:spcPct val="0"/>
              </a:spcBef>
              <a:spcAft>
                <a:spcPct val="0"/>
              </a:spcAft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228051" algn="l" rtl="0" fontAlgn="base" latinLnBrk="1">
              <a:spcBef>
                <a:spcPct val="0"/>
              </a:spcBef>
              <a:spcAft>
                <a:spcPct val="0"/>
              </a:spcAft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342077" algn="l" rtl="0" fontAlgn="base" latinLnBrk="1">
              <a:spcBef>
                <a:spcPct val="0"/>
              </a:spcBef>
              <a:spcAft>
                <a:spcPct val="0"/>
              </a:spcAft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456103" algn="l" rtl="0" fontAlgn="base" latinLnBrk="1">
              <a:spcBef>
                <a:spcPct val="0"/>
              </a:spcBef>
              <a:spcAft>
                <a:spcPct val="0"/>
              </a:spcAft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570128" algn="l" defTabSz="228051" rtl="0" eaLnBrk="1" latinLnBrk="1" hangingPunct="1"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684154" algn="l" defTabSz="228051" rtl="0" eaLnBrk="1" latinLnBrk="1" hangingPunct="1"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798180" algn="l" defTabSz="228051" rtl="0" eaLnBrk="1" latinLnBrk="1" hangingPunct="1"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912205" algn="l" defTabSz="228051" rtl="0" eaLnBrk="1" latinLnBrk="1" hangingPunct="1"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r>
              <a:rPr lang="en-US" altLang="ko-K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2020 </a:t>
            </a:r>
            <a:r>
              <a:rPr lang="ko-KR" alt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한국안광학회</a:t>
            </a:r>
            <a:r>
              <a:rPr lang="ko-KR" alt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대한시과</a:t>
            </a:r>
            <a:r>
              <a:rPr lang="ko-KR" alt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학회</a:t>
            </a:r>
            <a:r>
              <a:rPr lang="ko-KR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공동학술대회</a:t>
            </a:r>
            <a:endParaRPr lang="en-US" altLang="ko-KR" sz="20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직사각형 15">
            <a:extLst>
              <a:ext uri="{FF2B5EF4-FFF2-40B4-BE49-F238E27FC236}">
                <a16:creationId xmlns:a16="http://schemas.microsoft.com/office/drawing/2014/main" id="{041F782D-C325-40B9-BCE5-17DDD5301E17}"/>
              </a:ext>
            </a:extLst>
          </p:cNvPr>
          <p:cNvSpPr/>
          <p:nvPr userDrawn="1"/>
        </p:nvSpPr>
        <p:spPr bwMode="auto">
          <a:xfrm>
            <a:off x="0" y="1"/>
            <a:ext cx="12193114" cy="980727"/>
          </a:xfrm>
          <a:prstGeom prst="rect">
            <a:avLst/>
          </a:prstGeom>
          <a:solidFill>
            <a:srgbClr val="DCDCD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242" y="274496"/>
            <a:ext cx="9806149" cy="894462"/>
          </a:xfrm>
        </p:spPr>
        <p:txBody>
          <a:bodyPr/>
          <a:lstStyle/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09242" y="6245175"/>
            <a:ext cx="2845516" cy="47641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A28416-4E37-453E-AEC4-EF7985F8F01D}" type="slidenum">
              <a:rPr lang="en-US" altLang="ko-KR"/>
              <a:pPr/>
              <a:t>‹#›</a:t>
            </a:fld>
            <a:endParaRPr lang="en-US" altLang="ko-KR"/>
          </a:p>
        </p:txBody>
      </p:sp>
      <p:pic>
        <p:nvPicPr>
          <p:cNvPr id="17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id="{DA36A478-9179-49C1-A5D0-C299905EB42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82" y="58173"/>
            <a:ext cx="1080121" cy="843033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타원 17">
            <a:extLst>
              <a:ext uri="{FF2B5EF4-FFF2-40B4-BE49-F238E27FC236}">
                <a16:creationId xmlns:a16="http://schemas.microsoft.com/office/drawing/2014/main" id="{1E3601C6-233C-4121-87C8-047E7FBB813D}"/>
              </a:ext>
            </a:extLst>
          </p:cNvPr>
          <p:cNvSpPr/>
          <p:nvPr userDrawn="1"/>
        </p:nvSpPr>
        <p:spPr bwMode="auto">
          <a:xfrm>
            <a:off x="41325" y="34101"/>
            <a:ext cx="1158131" cy="881677"/>
          </a:xfrm>
          <a:prstGeom prst="ellipse">
            <a:avLst/>
          </a:prstGeom>
          <a:noFill/>
          <a:ln w="57150" cap="flat" cmpd="sng" algn="ctr">
            <a:solidFill>
              <a:srgbClr val="DCDCD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grpSp>
        <p:nvGrpSpPr>
          <p:cNvPr id="19" name="그룹 18">
            <a:extLst>
              <a:ext uri="{FF2B5EF4-FFF2-40B4-BE49-F238E27FC236}">
                <a16:creationId xmlns:a16="http://schemas.microsoft.com/office/drawing/2014/main" id="{8A74BC6F-E998-4D59-9712-B4FC8F2BE8C8}"/>
              </a:ext>
            </a:extLst>
          </p:cNvPr>
          <p:cNvGrpSpPr/>
          <p:nvPr userDrawn="1"/>
        </p:nvGrpSpPr>
        <p:grpSpPr>
          <a:xfrm>
            <a:off x="11189177" y="57811"/>
            <a:ext cx="955495" cy="889049"/>
            <a:chOff x="11092379" y="76038"/>
            <a:chExt cx="980140" cy="1041409"/>
          </a:xfrm>
        </p:grpSpPr>
        <p:pic>
          <p:nvPicPr>
            <p:cNvPr id="20" name="그림 19">
              <a:extLst>
                <a:ext uri="{FF2B5EF4-FFF2-40B4-BE49-F238E27FC236}">
                  <a16:creationId xmlns:a16="http://schemas.microsoft.com/office/drawing/2014/main" id="{A66C5281-DBF5-4F5B-8520-C6F0B70C7A0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4795" b="97161" l="3275" r="97103">
                          <a14:foregroundMark x1="20277" y1="20315" x2="21725" y2="28328"/>
                          <a14:foregroundMark x1="21725" y1="28328" x2="27771" y2="18675"/>
                          <a14:foregroundMark x1="27771" y1="18675" x2="23426" y2="19937"/>
                          <a14:foregroundMark x1="36020" y1="14826" x2="28463" y2="24101"/>
                          <a14:foregroundMark x1="28463" y1="24101" x2="34257" y2="17539"/>
                          <a14:foregroundMark x1="34257" y1="17539" x2="32746" y2="16467"/>
                          <a14:foregroundMark x1="41562" y1="3849" x2="20970" y2="17729"/>
                          <a14:foregroundMark x1="20970" y1="17729" x2="10831" y2="33249"/>
                          <a14:foregroundMark x1="10831" y1="33249" x2="6297" y2="48265"/>
                          <a14:foregroundMark x1="6297" y1="48265" x2="9950" y2="63785"/>
                          <a14:foregroundMark x1="9950" y1="63785" x2="14106" y2="72303"/>
                          <a14:foregroundMark x1="14106" y1="72303" x2="28715" y2="84164"/>
                          <a14:foregroundMark x1="28715" y1="84164" x2="35579" y2="86562"/>
                          <a14:foregroundMark x1="35579" y1="86562" x2="49811" y2="87256"/>
                          <a14:foregroundMark x1="49811" y1="87256" x2="56990" y2="87129"/>
                          <a14:foregroundMark x1="56990" y1="87129" x2="65680" y2="81956"/>
                          <a14:foregroundMark x1="65680" y1="81956" x2="71725" y2="75521"/>
                          <a14:foregroundMark x1="71725" y1="75521" x2="77645" y2="49211"/>
                          <a14:foregroundMark x1="77645" y1="49211" x2="77078" y2="41136"/>
                          <a14:foregroundMark x1="77078" y1="41136" x2="74055" y2="32429"/>
                          <a14:foregroundMark x1="74055" y1="32429" x2="55793" y2="12808"/>
                          <a14:foregroundMark x1="55793" y1="12808" x2="40302" y2="4795"/>
                          <a14:foregroundMark x1="8753" y1="34637" x2="4597" y2="41388"/>
                          <a14:foregroundMark x1="4597" y1="41388" x2="9005" y2="36719"/>
                          <a14:foregroundMark x1="5982" y1="38738" x2="2771" y2="46246"/>
                          <a14:foregroundMark x1="2771" y1="46246" x2="3149" y2="53565"/>
                          <a14:foregroundMark x1="3149" y1="53565" x2="3652" y2="44606"/>
                          <a14:foregroundMark x1="3652" y1="44606" x2="3275" y2="43722"/>
                          <a14:foregroundMark x1="89421" y1="29968" x2="90806" y2="58801"/>
                          <a14:foregroundMark x1="90806" y1="58801" x2="89987" y2="44290"/>
                          <a14:foregroundMark x1="93262" y1="34637" x2="94584" y2="51735"/>
                          <a14:foregroundMark x1="94584" y1="51735" x2="94332" y2="38738"/>
                          <a14:foregroundMark x1="96411" y1="46435" x2="97229" y2="46625"/>
                          <a14:foregroundMark x1="53212" y1="94574" x2="45214" y2="95457"/>
                          <a14:foregroundMark x1="45214" y1="95457" x2="50693" y2="89842"/>
                          <a14:foregroundMark x1="50693" y1="89842" x2="55793" y2="93628"/>
                          <a14:foregroundMark x1="52519" y1="97161" x2="51700" y2="97035"/>
                          <a14:foregroundMark x1="90491" y1="75205" x2="89987" y2="76025"/>
                          <a14:foregroundMark x1="91184" y1="74763" x2="89421" y2="76593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1092379" y="76038"/>
              <a:ext cx="980139" cy="1041409"/>
            </a:xfrm>
            <a:prstGeom prst="rect">
              <a:avLst/>
            </a:prstGeom>
          </p:spPr>
        </p:pic>
        <p:sp>
          <p:nvSpPr>
            <p:cNvPr id="21" name="타원 20">
              <a:extLst>
                <a:ext uri="{FF2B5EF4-FFF2-40B4-BE49-F238E27FC236}">
                  <a16:creationId xmlns:a16="http://schemas.microsoft.com/office/drawing/2014/main" id="{E18C3954-4BA6-4200-9DC1-AD7D798B1C03}"/>
                </a:ext>
              </a:extLst>
            </p:cNvPr>
            <p:cNvSpPr/>
            <p:nvPr userDrawn="1"/>
          </p:nvSpPr>
          <p:spPr bwMode="auto">
            <a:xfrm>
              <a:off x="11099954" y="91164"/>
              <a:ext cx="972565" cy="990000"/>
            </a:xfrm>
            <a:prstGeom prst="ellipse">
              <a:avLst/>
            </a:prstGeom>
            <a:noFill/>
            <a:ln w="57150" cap="flat" cmpd="sng" algn="ctr">
              <a:solidFill>
                <a:srgbClr val="DCDCD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6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endParaRPr>
            </a:p>
          </p:txBody>
        </p:sp>
      </p:grpSp>
      <p:cxnSp>
        <p:nvCxnSpPr>
          <p:cNvPr id="22" name="직선 연결선 21">
            <a:extLst>
              <a:ext uri="{FF2B5EF4-FFF2-40B4-BE49-F238E27FC236}">
                <a16:creationId xmlns:a16="http://schemas.microsoft.com/office/drawing/2014/main" id="{5E47B492-DE7B-4EFA-BAB5-43B89139F4D0}"/>
              </a:ext>
            </a:extLst>
          </p:cNvPr>
          <p:cNvCxnSpPr>
            <a:cxnSpLocks/>
          </p:cNvCxnSpPr>
          <p:nvPr userDrawn="1"/>
        </p:nvCxnSpPr>
        <p:spPr bwMode="auto">
          <a:xfrm>
            <a:off x="-10886" y="6592177"/>
            <a:ext cx="12204000" cy="517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E6E6E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cxnSp>
      <p:sp>
        <p:nvSpPr>
          <p:cNvPr id="23" name="Rectangle 5">
            <a:extLst>
              <a:ext uri="{FF2B5EF4-FFF2-40B4-BE49-F238E27FC236}">
                <a16:creationId xmlns:a16="http://schemas.microsoft.com/office/drawing/2014/main" id="{F3B967D0-A5C6-4BED-81AC-69406A466E8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406831" y="6361329"/>
            <a:ext cx="5328592" cy="47641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softEdge rad="63500"/>
          </a:effectLst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rgbClr val="0067B4"/>
                </a:solidFill>
                <a:latin typeface="+mn-ea"/>
                <a:ea typeface="+mn-ea"/>
                <a:cs typeface="+mn-cs"/>
              </a:defRPr>
            </a:lvl1pPr>
            <a:lvl2pPr marL="114026" algn="l" rtl="0" fontAlgn="base" latinLnBrk="1">
              <a:spcBef>
                <a:spcPct val="0"/>
              </a:spcBef>
              <a:spcAft>
                <a:spcPct val="0"/>
              </a:spcAft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228051" algn="l" rtl="0" fontAlgn="base" latinLnBrk="1">
              <a:spcBef>
                <a:spcPct val="0"/>
              </a:spcBef>
              <a:spcAft>
                <a:spcPct val="0"/>
              </a:spcAft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342077" algn="l" rtl="0" fontAlgn="base" latinLnBrk="1">
              <a:spcBef>
                <a:spcPct val="0"/>
              </a:spcBef>
              <a:spcAft>
                <a:spcPct val="0"/>
              </a:spcAft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456103" algn="l" rtl="0" fontAlgn="base" latinLnBrk="1">
              <a:spcBef>
                <a:spcPct val="0"/>
              </a:spcBef>
              <a:spcAft>
                <a:spcPct val="0"/>
              </a:spcAft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570128" algn="l" defTabSz="228051" rtl="0" eaLnBrk="1" latinLnBrk="1" hangingPunct="1"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684154" algn="l" defTabSz="228051" rtl="0" eaLnBrk="1" latinLnBrk="1" hangingPunct="1"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798180" algn="l" defTabSz="228051" rtl="0" eaLnBrk="1" latinLnBrk="1" hangingPunct="1"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912205" algn="l" defTabSz="228051" rtl="0" eaLnBrk="1" latinLnBrk="1" hangingPunct="1"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r>
              <a:rPr lang="en-US" altLang="ko-KR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2020 </a:t>
            </a:r>
            <a:r>
              <a:rPr lang="ko-KR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한국안광학회</a:t>
            </a:r>
            <a:r>
              <a:rPr lang="ko-KR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대한시과</a:t>
            </a:r>
            <a:r>
              <a:rPr lang="ko-KR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학회 공동학술대회</a:t>
            </a:r>
            <a:endParaRPr lang="en-US" altLang="ko-KR" sz="200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63141" y="4407035"/>
            <a:ext cx="10363378" cy="1362058"/>
          </a:xfrm>
        </p:spPr>
        <p:txBody>
          <a:bodyPr anchor="t"/>
          <a:lstStyle>
            <a:lvl1pPr algn="l">
              <a:defRPr sz="1693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963141" y="2906554"/>
            <a:ext cx="10363378" cy="1500481"/>
          </a:xfrm>
        </p:spPr>
        <p:txBody>
          <a:bodyPr anchor="b"/>
          <a:lstStyle>
            <a:lvl1pPr marL="0" indent="0">
              <a:buNone/>
              <a:defRPr sz="847"/>
            </a:lvl1pPr>
            <a:lvl2pPr marL="193530" indent="0">
              <a:buNone/>
              <a:defRPr sz="762"/>
            </a:lvl2pPr>
            <a:lvl3pPr marL="387060" indent="0">
              <a:buNone/>
              <a:defRPr sz="677"/>
            </a:lvl3pPr>
            <a:lvl4pPr marL="580590" indent="0">
              <a:buNone/>
              <a:defRPr sz="593"/>
            </a:lvl4pPr>
            <a:lvl5pPr marL="774120" indent="0">
              <a:buNone/>
              <a:defRPr sz="593"/>
            </a:lvl5pPr>
            <a:lvl6pPr marL="967651" indent="0">
              <a:buNone/>
              <a:defRPr sz="593"/>
            </a:lvl6pPr>
            <a:lvl7pPr marL="1161181" indent="0">
              <a:buNone/>
              <a:defRPr sz="593"/>
            </a:lvl7pPr>
            <a:lvl8pPr marL="1354711" indent="0">
              <a:buNone/>
              <a:defRPr sz="593"/>
            </a:lvl8pPr>
            <a:lvl9pPr marL="1548241" indent="0">
              <a:buNone/>
              <a:defRPr sz="593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09242" y="6245175"/>
            <a:ext cx="2845516" cy="47641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26ECA7-083E-472E-BEC2-5B88BCE56617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23" name="Rectangle 5">
            <a:extLst>
              <a:ext uri="{FF2B5EF4-FFF2-40B4-BE49-F238E27FC236}">
                <a16:creationId xmlns:a16="http://schemas.microsoft.com/office/drawing/2014/main" id="{1273216D-AE5C-4E16-8F72-E09E1D870C3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406831" y="6361329"/>
            <a:ext cx="5328592" cy="47641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softEdge rad="63500"/>
          </a:effectLst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rgbClr val="0067B4"/>
                </a:solidFill>
                <a:latin typeface="+mn-ea"/>
                <a:ea typeface="+mn-ea"/>
                <a:cs typeface="+mn-cs"/>
              </a:defRPr>
            </a:lvl1pPr>
            <a:lvl2pPr marL="114026" algn="l" rtl="0" fontAlgn="base" latinLnBrk="1">
              <a:spcBef>
                <a:spcPct val="0"/>
              </a:spcBef>
              <a:spcAft>
                <a:spcPct val="0"/>
              </a:spcAft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228051" algn="l" rtl="0" fontAlgn="base" latinLnBrk="1">
              <a:spcBef>
                <a:spcPct val="0"/>
              </a:spcBef>
              <a:spcAft>
                <a:spcPct val="0"/>
              </a:spcAft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342077" algn="l" rtl="0" fontAlgn="base" latinLnBrk="1">
              <a:spcBef>
                <a:spcPct val="0"/>
              </a:spcBef>
              <a:spcAft>
                <a:spcPct val="0"/>
              </a:spcAft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456103" algn="l" rtl="0" fontAlgn="base" latinLnBrk="1">
              <a:spcBef>
                <a:spcPct val="0"/>
              </a:spcBef>
              <a:spcAft>
                <a:spcPct val="0"/>
              </a:spcAft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570128" algn="l" defTabSz="228051" rtl="0" eaLnBrk="1" latinLnBrk="1" hangingPunct="1"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684154" algn="l" defTabSz="228051" rtl="0" eaLnBrk="1" latinLnBrk="1" hangingPunct="1"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798180" algn="l" defTabSz="228051" rtl="0" eaLnBrk="1" latinLnBrk="1" hangingPunct="1"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912205" algn="l" defTabSz="228051" rtl="0" eaLnBrk="1" latinLnBrk="1" hangingPunct="1"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r>
              <a:rPr lang="en-US" altLang="ko-KR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2020 </a:t>
            </a:r>
            <a:r>
              <a:rPr lang="ko-KR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한국안광학회</a:t>
            </a:r>
            <a:r>
              <a:rPr lang="ko-KR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대한시과</a:t>
            </a:r>
            <a:r>
              <a:rPr lang="ko-KR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학회 공동학술대회</a:t>
            </a:r>
            <a:endParaRPr lang="en-US" altLang="ko-KR" sz="2000" dirty="0"/>
          </a:p>
        </p:txBody>
      </p:sp>
      <p:cxnSp>
        <p:nvCxnSpPr>
          <p:cNvPr id="14" name="직선 연결선 13">
            <a:extLst>
              <a:ext uri="{FF2B5EF4-FFF2-40B4-BE49-F238E27FC236}">
                <a16:creationId xmlns:a16="http://schemas.microsoft.com/office/drawing/2014/main" id="{ECDFEB33-F311-4CEA-BFDC-B8E33E9E408C}"/>
              </a:ext>
            </a:extLst>
          </p:cNvPr>
          <p:cNvCxnSpPr>
            <a:cxnSpLocks/>
          </p:cNvCxnSpPr>
          <p:nvPr userDrawn="1"/>
        </p:nvCxnSpPr>
        <p:spPr bwMode="auto">
          <a:xfrm>
            <a:off x="-10886" y="6313670"/>
            <a:ext cx="12204000" cy="517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E6E6E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cxn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041F782D-C325-40B9-BCE5-17DDD5301E17}"/>
              </a:ext>
            </a:extLst>
          </p:cNvPr>
          <p:cNvSpPr/>
          <p:nvPr userDrawn="1"/>
        </p:nvSpPr>
        <p:spPr bwMode="auto">
          <a:xfrm>
            <a:off x="0" y="1"/>
            <a:ext cx="12193114" cy="1052736"/>
          </a:xfrm>
          <a:prstGeom prst="rect">
            <a:avLst/>
          </a:prstGeom>
          <a:solidFill>
            <a:srgbClr val="DCDCD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6" name="제목 1"/>
          <p:cNvSpPr txBox="1">
            <a:spLocks/>
          </p:cNvSpPr>
          <p:nvPr userDrawn="1"/>
        </p:nvSpPr>
        <p:spPr bwMode="auto">
          <a:xfrm>
            <a:off x="609242" y="274495"/>
            <a:ext cx="10023558" cy="960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>
            <a:lvl1pPr algn="ctr" defTabSz="1306328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6307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defTabSz="1306328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6307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2pPr>
            <a:lvl3pPr algn="ctr" defTabSz="1306328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6307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3pPr>
            <a:lvl4pPr algn="ctr" defTabSz="1306328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6307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4pPr>
            <a:lvl5pPr algn="ctr" defTabSz="1306328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6307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5pPr>
            <a:lvl6pPr marL="193530" algn="ctr" defTabSz="1306328" rtl="0" fontAlgn="base" latinLnBrk="1">
              <a:spcBef>
                <a:spcPct val="0"/>
              </a:spcBef>
              <a:spcAft>
                <a:spcPct val="0"/>
              </a:spcAft>
              <a:defRPr kumimoji="1" sz="6307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6pPr>
            <a:lvl7pPr marL="387060" algn="ctr" defTabSz="1306328" rtl="0" fontAlgn="base" latinLnBrk="1">
              <a:spcBef>
                <a:spcPct val="0"/>
              </a:spcBef>
              <a:spcAft>
                <a:spcPct val="0"/>
              </a:spcAft>
              <a:defRPr kumimoji="1" sz="6307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7pPr>
            <a:lvl8pPr marL="580590" algn="ctr" defTabSz="1306328" rtl="0" fontAlgn="base" latinLnBrk="1">
              <a:spcBef>
                <a:spcPct val="0"/>
              </a:spcBef>
              <a:spcAft>
                <a:spcPct val="0"/>
              </a:spcAft>
              <a:defRPr kumimoji="1" sz="6307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8pPr>
            <a:lvl9pPr marL="774120" algn="ctr" defTabSz="1306328" rtl="0" fontAlgn="base" latinLnBrk="1">
              <a:spcBef>
                <a:spcPct val="0"/>
              </a:spcBef>
              <a:spcAft>
                <a:spcPct val="0"/>
              </a:spcAft>
              <a:defRPr kumimoji="1" sz="6307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ko-KR" altLang="en-US" kern="0"/>
              <a:t>마스터 제목 스타일 편집</a:t>
            </a:r>
          </a:p>
        </p:txBody>
      </p:sp>
      <p:pic>
        <p:nvPicPr>
          <p:cNvPr id="17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id="{DA36A478-9179-49C1-A5D0-C299905EB42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69" y="83904"/>
            <a:ext cx="1123364" cy="881814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타원 17">
            <a:extLst>
              <a:ext uri="{FF2B5EF4-FFF2-40B4-BE49-F238E27FC236}">
                <a16:creationId xmlns:a16="http://schemas.microsoft.com/office/drawing/2014/main" id="{1E3601C6-233C-4121-87C8-047E7FBB813D}"/>
              </a:ext>
            </a:extLst>
          </p:cNvPr>
          <p:cNvSpPr/>
          <p:nvPr userDrawn="1"/>
        </p:nvSpPr>
        <p:spPr bwMode="auto">
          <a:xfrm>
            <a:off x="59121" y="75617"/>
            <a:ext cx="1183808" cy="876975"/>
          </a:xfrm>
          <a:prstGeom prst="ellipse">
            <a:avLst/>
          </a:prstGeom>
          <a:noFill/>
          <a:ln w="57150" cap="flat" cmpd="sng" algn="ctr">
            <a:solidFill>
              <a:srgbClr val="DCDCD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grpSp>
        <p:nvGrpSpPr>
          <p:cNvPr id="19" name="그룹 18">
            <a:extLst>
              <a:ext uri="{FF2B5EF4-FFF2-40B4-BE49-F238E27FC236}">
                <a16:creationId xmlns:a16="http://schemas.microsoft.com/office/drawing/2014/main" id="{8A74BC6F-E998-4D59-9712-B4FC8F2BE8C8}"/>
              </a:ext>
            </a:extLst>
          </p:cNvPr>
          <p:cNvGrpSpPr/>
          <p:nvPr userDrawn="1"/>
        </p:nvGrpSpPr>
        <p:grpSpPr>
          <a:xfrm>
            <a:off x="11001763" y="88261"/>
            <a:ext cx="986506" cy="907216"/>
            <a:chOff x="11082519" y="91164"/>
            <a:chExt cx="990000" cy="990000"/>
          </a:xfrm>
        </p:grpSpPr>
        <p:pic>
          <p:nvPicPr>
            <p:cNvPr id="20" name="그림 19">
              <a:extLst>
                <a:ext uri="{FF2B5EF4-FFF2-40B4-BE49-F238E27FC236}">
                  <a16:creationId xmlns:a16="http://schemas.microsoft.com/office/drawing/2014/main" id="{A66C5281-DBF5-4F5B-8520-C6F0B70C7A0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4795" b="97161" l="3275" r="97103">
                          <a14:foregroundMark x1="20277" y1="20315" x2="21725" y2="28328"/>
                          <a14:foregroundMark x1="21725" y1="28328" x2="27771" y2="18675"/>
                          <a14:foregroundMark x1="27771" y1="18675" x2="23426" y2="19937"/>
                          <a14:foregroundMark x1="36020" y1="14826" x2="28463" y2="24101"/>
                          <a14:foregroundMark x1="28463" y1="24101" x2="34257" y2="17539"/>
                          <a14:foregroundMark x1="34257" y1="17539" x2="32746" y2="16467"/>
                          <a14:foregroundMark x1="41562" y1="3849" x2="20970" y2="17729"/>
                          <a14:foregroundMark x1="20970" y1="17729" x2="10831" y2="33249"/>
                          <a14:foregroundMark x1="10831" y1="33249" x2="6297" y2="48265"/>
                          <a14:foregroundMark x1="6297" y1="48265" x2="9950" y2="63785"/>
                          <a14:foregroundMark x1="9950" y1="63785" x2="14106" y2="72303"/>
                          <a14:foregroundMark x1="14106" y1="72303" x2="28715" y2="84164"/>
                          <a14:foregroundMark x1="28715" y1="84164" x2="35579" y2="86562"/>
                          <a14:foregroundMark x1="35579" y1="86562" x2="49811" y2="87256"/>
                          <a14:foregroundMark x1="49811" y1="87256" x2="56990" y2="87129"/>
                          <a14:foregroundMark x1="56990" y1="87129" x2="65680" y2="81956"/>
                          <a14:foregroundMark x1="65680" y1="81956" x2="71725" y2="75521"/>
                          <a14:foregroundMark x1="71725" y1="75521" x2="77645" y2="49211"/>
                          <a14:foregroundMark x1="77645" y1="49211" x2="77078" y2="41136"/>
                          <a14:foregroundMark x1="77078" y1="41136" x2="74055" y2="32429"/>
                          <a14:foregroundMark x1="74055" y1="32429" x2="55793" y2="12808"/>
                          <a14:foregroundMark x1="55793" y1="12808" x2="40302" y2="4795"/>
                          <a14:foregroundMark x1="8753" y1="34637" x2="4597" y2="41388"/>
                          <a14:foregroundMark x1="4597" y1="41388" x2="9005" y2="36719"/>
                          <a14:foregroundMark x1="5982" y1="38738" x2="2771" y2="46246"/>
                          <a14:foregroundMark x1="2771" y1="46246" x2="3149" y2="53565"/>
                          <a14:foregroundMark x1="3149" y1="53565" x2="3652" y2="44606"/>
                          <a14:foregroundMark x1="3652" y1="44606" x2="3275" y2="43722"/>
                          <a14:foregroundMark x1="89421" y1="29968" x2="90806" y2="58801"/>
                          <a14:foregroundMark x1="90806" y1="58801" x2="89987" y2="44290"/>
                          <a14:foregroundMark x1="93262" y1="34637" x2="94584" y2="51735"/>
                          <a14:foregroundMark x1="94584" y1="51735" x2="94332" y2="38738"/>
                          <a14:foregroundMark x1="96411" y1="46435" x2="97229" y2="46625"/>
                          <a14:foregroundMark x1="53212" y1="94574" x2="45214" y2="95457"/>
                          <a14:foregroundMark x1="45214" y1="95457" x2="50693" y2="89842"/>
                          <a14:foregroundMark x1="50693" y1="89842" x2="55793" y2="93628"/>
                          <a14:foregroundMark x1="52519" y1="97161" x2="51700" y2="97035"/>
                          <a14:foregroundMark x1="90491" y1="75205" x2="89987" y2="76025"/>
                          <a14:foregroundMark x1="91184" y1="74763" x2="89421" y2="76593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1092380" y="108425"/>
              <a:ext cx="970567" cy="968735"/>
            </a:xfrm>
            <a:prstGeom prst="rect">
              <a:avLst/>
            </a:prstGeom>
          </p:spPr>
        </p:pic>
        <p:sp>
          <p:nvSpPr>
            <p:cNvPr id="21" name="타원 20">
              <a:extLst>
                <a:ext uri="{FF2B5EF4-FFF2-40B4-BE49-F238E27FC236}">
                  <a16:creationId xmlns:a16="http://schemas.microsoft.com/office/drawing/2014/main" id="{E18C3954-4BA6-4200-9DC1-AD7D798B1C03}"/>
                </a:ext>
              </a:extLst>
            </p:cNvPr>
            <p:cNvSpPr/>
            <p:nvPr userDrawn="1"/>
          </p:nvSpPr>
          <p:spPr bwMode="auto">
            <a:xfrm>
              <a:off x="11082519" y="91164"/>
              <a:ext cx="990000" cy="990000"/>
            </a:xfrm>
            <a:prstGeom prst="ellipse">
              <a:avLst/>
            </a:prstGeom>
            <a:noFill/>
            <a:ln w="57150" cap="flat" cmpd="sng" algn="ctr">
              <a:solidFill>
                <a:srgbClr val="DCDCD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6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endParaRPr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09242" y="1600269"/>
            <a:ext cx="5443753" cy="4525971"/>
          </a:xfrm>
        </p:spPr>
        <p:txBody>
          <a:bodyPr/>
          <a:lstStyle>
            <a:lvl1pPr>
              <a:defRPr sz="1185"/>
            </a:lvl1pPr>
            <a:lvl2pPr>
              <a:defRPr sz="1016"/>
            </a:lvl2pPr>
            <a:lvl3pPr>
              <a:defRPr sz="847"/>
            </a:lvl3pPr>
            <a:lvl4pPr>
              <a:defRPr sz="762"/>
            </a:lvl4pPr>
            <a:lvl5pPr>
              <a:defRPr sz="762"/>
            </a:lvl5pPr>
            <a:lvl6pPr>
              <a:defRPr sz="762"/>
            </a:lvl6pPr>
            <a:lvl7pPr>
              <a:defRPr sz="762"/>
            </a:lvl7pPr>
            <a:lvl8pPr>
              <a:defRPr sz="762"/>
            </a:lvl8pPr>
            <a:lvl9pPr>
              <a:defRPr sz="762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39006" y="1600269"/>
            <a:ext cx="5443753" cy="4525971"/>
          </a:xfrm>
        </p:spPr>
        <p:txBody>
          <a:bodyPr/>
          <a:lstStyle>
            <a:lvl1pPr>
              <a:defRPr sz="1185"/>
            </a:lvl1pPr>
            <a:lvl2pPr>
              <a:defRPr sz="1016"/>
            </a:lvl2pPr>
            <a:lvl3pPr>
              <a:defRPr sz="847"/>
            </a:lvl3pPr>
            <a:lvl4pPr>
              <a:defRPr sz="762"/>
            </a:lvl4pPr>
            <a:lvl5pPr>
              <a:defRPr sz="762"/>
            </a:lvl5pPr>
            <a:lvl6pPr>
              <a:defRPr sz="762"/>
            </a:lvl6pPr>
            <a:lvl7pPr>
              <a:defRPr sz="762"/>
            </a:lvl7pPr>
            <a:lvl8pPr>
              <a:defRPr sz="762"/>
            </a:lvl8pPr>
            <a:lvl9pPr>
              <a:defRPr sz="762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09242" y="6245175"/>
            <a:ext cx="2845516" cy="47641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0EDCC7-2DE4-4833-8BA1-E1476C00BEED}" type="slidenum">
              <a:rPr lang="en-US" altLang="ko-KR"/>
              <a:pPr/>
              <a:t>‹#›</a:t>
            </a:fld>
            <a:endParaRPr lang="en-US" altLang="ko-KR"/>
          </a:p>
        </p:txBody>
      </p:sp>
      <p:cxnSp>
        <p:nvCxnSpPr>
          <p:cNvPr id="15" name="직선 연결선 14">
            <a:extLst>
              <a:ext uri="{FF2B5EF4-FFF2-40B4-BE49-F238E27FC236}">
                <a16:creationId xmlns:a16="http://schemas.microsoft.com/office/drawing/2014/main" id="{AAC4E4D3-213C-4FEA-878C-E3DBC1D7DBDE}"/>
              </a:ext>
            </a:extLst>
          </p:cNvPr>
          <p:cNvCxnSpPr>
            <a:cxnSpLocks/>
          </p:cNvCxnSpPr>
          <p:nvPr userDrawn="1"/>
        </p:nvCxnSpPr>
        <p:spPr bwMode="auto">
          <a:xfrm>
            <a:off x="-10886" y="6592177"/>
            <a:ext cx="12204000" cy="517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E6E6E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cxn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041F782D-C325-40B9-BCE5-17DDD5301E17}"/>
              </a:ext>
            </a:extLst>
          </p:cNvPr>
          <p:cNvSpPr/>
          <p:nvPr userDrawn="1"/>
        </p:nvSpPr>
        <p:spPr bwMode="auto">
          <a:xfrm>
            <a:off x="0" y="1"/>
            <a:ext cx="12193114" cy="1052736"/>
          </a:xfrm>
          <a:prstGeom prst="rect">
            <a:avLst/>
          </a:prstGeom>
          <a:solidFill>
            <a:srgbClr val="DCDCD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7" name="제목 1"/>
          <p:cNvSpPr>
            <a:spLocks noGrp="1"/>
          </p:cNvSpPr>
          <p:nvPr>
            <p:ph type="title"/>
          </p:nvPr>
        </p:nvSpPr>
        <p:spPr>
          <a:xfrm>
            <a:off x="609242" y="274495"/>
            <a:ext cx="10023558" cy="960137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pic>
        <p:nvPicPr>
          <p:cNvPr id="18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id="{DA36A478-9179-49C1-A5D0-C299905EB42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69" y="83904"/>
            <a:ext cx="1123364" cy="881814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타원 18">
            <a:extLst>
              <a:ext uri="{FF2B5EF4-FFF2-40B4-BE49-F238E27FC236}">
                <a16:creationId xmlns:a16="http://schemas.microsoft.com/office/drawing/2014/main" id="{1E3601C6-233C-4121-87C8-047E7FBB813D}"/>
              </a:ext>
            </a:extLst>
          </p:cNvPr>
          <p:cNvSpPr/>
          <p:nvPr userDrawn="1"/>
        </p:nvSpPr>
        <p:spPr bwMode="auto">
          <a:xfrm>
            <a:off x="59121" y="75617"/>
            <a:ext cx="1183808" cy="876975"/>
          </a:xfrm>
          <a:prstGeom prst="ellipse">
            <a:avLst/>
          </a:prstGeom>
          <a:noFill/>
          <a:ln w="57150" cap="flat" cmpd="sng" algn="ctr">
            <a:solidFill>
              <a:srgbClr val="DCDCD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grpSp>
        <p:nvGrpSpPr>
          <p:cNvPr id="20" name="그룹 19">
            <a:extLst>
              <a:ext uri="{FF2B5EF4-FFF2-40B4-BE49-F238E27FC236}">
                <a16:creationId xmlns:a16="http://schemas.microsoft.com/office/drawing/2014/main" id="{8A74BC6F-E998-4D59-9712-B4FC8F2BE8C8}"/>
              </a:ext>
            </a:extLst>
          </p:cNvPr>
          <p:cNvGrpSpPr/>
          <p:nvPr userDrawn="1"/>
        </p:nvGrpSpPr>
        <p:grpSpPr>
          <a:xfrm>
            <a:off x="11001763" y="88261"/>
            <a:ext cx="986506" cy="907216"/>
            <a:chOff x="11082519" y="91164"/>
            <a:chExt cx="990000" cy="990000"/>
          </a:xfrm>
        </p:grpSpPr>
        <p:pic>
          <p:nvPicPr>
            <p:cNvPr id="21" name="그림 20">
              <a:extLst>
                <a:ext uri="{FF2B5EF4-FFF2-40B4-BE49-F238E27FC236}">
                  <a16:creationId xmlns:a16="http://schemas.microsoft.com/office/drawing/2014/main" id="{A66C5281-DBF5-4F5B-8520-C6F0B70C7A0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4795" b="97161" l="3275" r="97103">
                          <a14:foregroundMark x1="20277" y1="20315" x2="21725" y2="28328"/>
                          <a14:foregroundMark x1="21725" y1="28328" x2="27771" y2="18675"/>
                          <a14:foregroundMark x1="27771" y1="18675" x2="23426" y2="19937"/>
                          <a14:foregroundMark x1="36020" y1="14826" x2="28463" y2="24101"/>
                          <a14:foregroundMark x1="28463" y1="24101" x2="34257" y2="17539"/>
                          <a14:foregroundMark x1="34257" y1="17539" x2="32746" y2="16467"/>
                          <a14:foregroundMark x1="41562" y1="3849" x2="20970" y2="17729"/>
                          <a14:foregroundMark x1="20970" y1="17729" x2="10831" y2="33249"/>
                          <a14:foregroundMark x1="10831" y1="33249" x2="6297" y2="48265"/>
                          <a14:foregroundMark x1="6297" y1="48265" x2="9950" y2="63785"/>
                          <a14:foregroundMark x1="9950" y1="63785" x2="14106" y2="72303"/>
                          <a14:foregroundMark x1="14106" y1="72303" x2="28715" y2="84164"/>
                          <a14:foregroundMark x1="28715" y1="84164" x2="35579" y2="86562"/>
                          <a14:foregroundMark x1="35579" y1="86562" x2="49811" y2="87256"/>
                          <a14:foregroundMark x1="49811" y1="87256" x2="56990" y2="87129"/>
                          <a14:foregroundMark x1="56990" y1="87129" x2="65680" y2="81956"/>
                          <a14:foregroundMark x1="65680" y1="81956" x2="71725" y2="75521"/>
                          <a14:foregroundMark x1="71725" y1="75521" x2="77645" y2="49211"/>
                          <a14:foregroundMark x1="77645" y1="49211" x2="77078" y2="41136"/>
                          <a14:foregroundMark x1="77078" y1="41136" x2="74055" y2="32429"/>
                          <a14:foregroundMark x1="74055" y1="32429" x2="55793" y2="12808"/>
                          <a14:foregroundMark x1="55793" y1="12808" x2="40302" y2="4795"/>
                          <a14:foregroundMark x1="8753" y1="34637" x2="4597" y2="41388"/>
                          <a14:foregroundMark x1="4597" y1="41388" x2="9005" y2="36719"/>
                          <a14:foregroundMark x1="5982" y1="38738" x2="2771" y2="46246"/>
                          <a14:foregroundMark x1="2771" y1="46246" x2="3149" y2="53565"/>
                          <a14:foregroundMark x1="3149" y1="53565" x2="3652" y2="44606"/>
                          <a14:foregroundMark x1="3652" y1="44606" x2="3275" y2="43722"/>
                          <a14:foregroundMark x1="89421" y1="29968" x2="90806" y2="58801"/>
                          <a14:foregroundMark x1="90806" y1="58801" x2="89987" y2="44290"/>
                          <a14:foregroundMark x1="93262" y1="34637" x2="94584" y2="51735"/>
                          <a14:foregroundMark x1="94584" y1="51735" x2="94332" y2="38738"/>
                          <a14:foregroundMark x1="96411" y1="46435" x2="97229" y2="46625"/>
                          <a14:foregroundMark x1="53212" y1="94574" x2="45214" y2="95457"/>
                          <a14:foregroundMark x1="45214" y1="95457" x2="50693" y2="89842"/>
                          <a14:foregroundMark x1="50693" y1="89842" x2="55793" y2="93628"/>
                          <a14:foregroundMark x1="52519" y1="97161" x2="51700" y2="97035"/>
                          <a14:foregroundMark x1="90491" y1="75205" x2="89987" y2="76025"/>
                          <a14:foregroundMark x1="91184" y1="74763" x2="89421" y2="76593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1092380" y="108425"/>
              <a:ext cx="970567" cy="968735"/>
            </a:xfrm>
            <a:prstGeom prst="rect">
              <a:avLst/>
            </a:prstGeom>
          </p:spPr>
        </p:pic>
        <p:sp>
          <p:nvSpPr>
            <p:cNvPr id="22" name="타원 21">
              <a:extLst>
                <a:ext uri="{FF2B5EF4-FFF2-40B4-BE49-F238E27FC236}">
                  <a16:creationId xmlns:a16="http://schemas.microsoft.com/office/drawing/2014/main" id="{E18C3954-4BA6-4200-9DC1-AD7D798B1C03}"/>
                </a:ext>
              </a:extLst>
            </p:cNvPr>
            <p:cNvSpPr/>
            <p:nvPr userDrawn="1"/>
          </p:nvSpPr>
          <p:spPr bwMode="auto">
            <a:xfrm>
              <a:off x="11082519" y="91164"/>
              <a:ext cx="990000" cy="990000"/>
            </a:xfrm>
            <a:prstGeom prst="ellipse">
              <a:avLst/>
            </a:prstGeom>
            <a:noFill/>
            <a:ln w="57150" cap="flat" cmpd="sng" algn="ctr">
              <a:solidFill>
                <a:srgbClr val="DCDCD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6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endParaRPr>
            </a:p>
          </p:txBody>
        </p:sp>
      </p:grpSp>
      <p:sp>
        <p:nvSpPr>
          <p:cNvPr id="24" name="Rectangle 5">
            <a:extLst>
              <a:ext uri="{FF2B5EF4-FFF2-40B4-BE49-F238E27FC236}">
                <a16:creationId xmlns:a16="http://schemas.microsoft.com/office/drawing/2014/main" id="{3A7A41C0-A6AB-4F9D-AE40-FC639710EDB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406831" y="6361329"/>
            <a:ext cx="5328592" cy="47641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softEdge rad="63500"/>
          </a:effectLst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1800" kern="1200">
                <a:solidFill>
                  <a:srgbClr val="0067B4"/>
                </a:solidFill>
                <a:latin typeface="+mn-ea"/>
                <a:ea typeface="+mn-ea"/>
                <a:cs typeface="+mn-cs"/>
              </a:defRPr>
            </a:lvl1pPr>
            <a:lvl2pPr marL="114026" algn="l" rtl="0" fontAlgn="base" latinLnBrk="1">
              <a:spcBef>
                <a:spcPct val="0"/>
              </a:spcBef>
              <a:spcAft>
                <a:spcPct val="0"/>
              </a:spcAft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228051" algn="l" rtl="0" fontAlgn="base" latinLnBrk="1">
              <a:spcBef>
                <a:spcPct val="0"/>
              </a:spcBef>
              <a:spcAft>
                <a:spcPct val="0"/>
              </a:spcAft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342077" algn="l" rtl="0" fontAlgn="base" latinLnBrk="1">
              <a:spcBef>
                <a:spcPct val="0"/>
              </a:spcBef>
              <a:spcAft>
                <a:spcPct val="0"/>
              </a:spcAft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456103" algn="l" rtl="0" fontAlgn="base" latinLnBrk="1">
              <a:spcBef>
                <a:spcPct val="0"/>
              </a:spcBef>
              <a:spcAft>
                <a:spcPct val="0"/>
              </a:spcAft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570128" algn="l" defTabSz="228051" rtl="0" eaLnBrk="1" latinLnBrk="1" hangingPunct="1"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684154" algn="l" defTabSz="228051" rtl="0" eaLnBrk="1" latinLnBrk="1" hangingPunct="1"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798180" algn="l" defTabSz="228051" rtl="0" eaLnBrk="1" latinLnBrk="1" hangingPunct="1"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912205" algn="l" defTabSz="228051" rtl="0" eaLnBrk="1" latinLnBrk="1" hangingPunct="1">
              <a:defRPr kumimoji="1" sz="152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r>
              <a:rPr lang="en-US" altLang="ko-KR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2020 </a:t>
            </a:r>
            <a:r>
              <a:rPr lang="ko-KR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한국안광학회</a:t>
            </a:r>
            <a:r>
              <a:rPr lang="ko-KR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대한시과</a:t>
            </a:r>
            <a:r>
              <a:rPr lang="ko-KR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학회 공동학술대회</a:t>
            </a:r>
            <a:endParaRPr lang="en-US" altLang="ko-KR" sz="200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직선 연결선 32">
            <a:extLst>
              <a:ext uri="{FF2B5EF4-FFF2-40B4-BE49-F238E27FC236}">
                <a16:creationId xmlns:a16="http://schemas.microsoft.com/office/drawing/2014/main" id="{AAC4E4D3-213C-4FEA-878C-E3DBC1D7DBDE}"/>
              </a:ext>
            </a:extLst>
          </p:cNvPr>
          <p:cNvCxnSpPr>
            <a:cxnSpLocks/>
          </p:cNvCxnSpPr>
          <p:nvPr userDrawn="1"/>
        </p:nvCxnSpPr>
        <p:spPr bwMode="auto">
          <a:xfrm>
            <a:off x="-10886" y="6592177"/>
            <a:ext cx="12204000" cy="517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E6E6E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cxn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09242" y="1535087"/>
            <a:ext cx="5387308" cy="639704"/>
          </a:xfrm>
        </p:spPr>
        <p:txBody>
          <a:bodyPr anchor="b"/>
          <a:lstStyle>
            <a:lvl1pPr marL="0" indent="0">
              <a:buNone/>
              <a:defRPr sz="1016" b="1"/>
            </a:lvl1pPr>
            <a:lvl2pPr marL="193530" indent="0">
              <a:buNone/>
              <a:defRPr sz="847" b="1"/>
            </a:lvl2pPr>
            <a:lvl3pPr marL="387060" indent="0">
              <a:buNone/>
              <a:defRPr sz="762" b="1"/>
            </a:lvl3pPr>
            <a:lvl4pPr marL="580590" indent="0">
              <a:buNone/>
              <a:defRPr sz="677" b="1"/>
            </a:lvl4pPr>
            <a:lvl5pPr marL="774120" indent="0">
              <a:buNone/>
              <a:defRPr sz="677" b="1"/>
            </a:lvl5pPr>
            <a:lvl6pPr marL="967651" indent="0">
              <a:buNone/>
              <a:defRPr sz="677" b="1"/>
            </a:lvl6pPr>
            <a:lvl7pPr marL="1161181" indent="0">
              <a:buNone/>
              <a:defRPr sz="677" b="1"/>
            </a:lvl7pPr>
            <a:lvl8pPr marL="1354711" indent="0">
              <a:buNone/>
              <a:defRPr sz="677" b="1"/>
            </a:lvl8pPr>
            <a:lvl9pPr marL="1548241" indent="0">
              <a:buNone/>
              <a:defRPr sz="677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09242" y="2174793"/>
            <a:ext cx="5387308" cy="3951447"/>
          </a:xfrm>
        </p:spPr>
        <p:txBody>
          <a:bodyPr/>
          <a:lstStyle>
            <a:lvl1pPr>
              <a:defRPr sz="1016"/>
            </a:lvl1pPr>
            <a:lvl2pPr>
              <a:defRPr sz="847"/>
            </a:lvl2pPr>
            <a:lvl3pPr>
              <a:defRPr sz="762"/>
            </a:lvl3pPr>
            <a:lvl4pPr>
              <a:defRPr sz="677"/>
            </a:lvl4pPr>
            <a:lvl5pPr>
              <a:defRPr sz="677"/>
            </a:lvl5pPr>
            <a:lvl6pPr>
              <a:defRPr sz="677"/>
            </a:lvl6pPr>
            <a:lvl7pPr>
              <a:defRPr sz="677"/>
            </a:lvl7pPr>
            <a:lvl8pPr>
              <a:defRPr sz="677"/>
            </a:lvl8pPr>
            <a:lvl9pPr>
              <a:defRPr sz="677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93658" y="1535087"/>
            <a:ext cx="5389100" cy="639704"/>
          </a:xfrm>
        </p:spPr>
        <p:txBody>
          <a:bodyPr anchor="b"/>
          <a:lstStyle>
            <a:lvl1pPr marL="0" indent="0">
              <a:buNone/>
              <a:defRPr sz="1016" b="1"/>
            </a:lvl1pPr>
            <a:lvl2pPr marL="193530" indent="0">
              <a:buNone/>
              <a:defRPr sz="847" b="1"/>
            </a:lvl2pPr>
            <a:lvl3pPr marL="387060" indent="0">
              <a:buNone/>
              <a:defRPr sz="762" b="1"/>
            </a:lvl3pPr>
            <a:lvl4pPr marL="580590" indent="0">
              <a:buNone/>
              <a:defRPr sz="677" b="1"/>
            </a:lvl4pPr>
            <a:lvl5pPr marL="774120" indent="0">
              <a:buNone/>
              <a:defRPr sz="677" b="1"/>
            </a:lvl5pPr>
            <a:lvl6pPr marL="967651" indent="0">
              <a:buNone/>
              <a:defRPr sz="677" b="1"/>
            </a:lvl6pPr>
            <a:lvl7pPr marL="1161181" indent="0">
              <a:buNone/>
              <a:defRPr sz="677" b="1"/>
            </a:lvl7pPr>
            <a:lvl8pPr marL="1354711" indent="0">
              <a:buNone/>
              <a:defRPr sz="677" b="1"/>
            </a:lvl8pPr>
            <a:lvl9pPr marL="1548241" indent="0">
              <a:buNone/>
              <a:defRPr sz="677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93658" y="2174793"/>
            <a:ext cx="5389100" cy="3951447"/>
          </a:xfrm>
        </p:spPr>
        <p:txBody>
          <a:bodyPr/>
          <a:lstStyle>
            <a:lvl1pPr>
              <a:defRPr sz="1016"/>
            </a:lvl1pPr>
            <a:lvl2pPr>
              <a:defRPr sz="847"/>
            </a:lvl2pPr>
            <a:lvl3pPr>
              <a:defRPr sz="762"/>
            </a:lvl3pPr>
            <a:lvl4pPr>
              <a:defRPr sz="677"/>
            </a:lvl4pPr>
            <a:lvl5pPr>
              <a:defRPr sz="677"/>
            </a:lvl5pPr>
            <a:lvl6pPr>
              <a:defRPr sz="677"/>
            </a:lvl6pPr>
            <a:lvl7pPr>
              <a:defRPr sz="677"/>
            </a:lvl7pPr>
            <a:lvl8pPr>
              <a:defRPr sz="677"/>
            </a:lvl8pPr>
            <a:lvl9pPr>
              <a:defRPr sz="677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09242" y="6245175"/>
            <a:ext cx="2845516" cy="47641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F0DAB9-1B22-4476-86E5-E69398500BA0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8" name="Rectangle 5">
            <a:extLst>
              <a:ext uri="{FF2B5EF4-FFF2-40B4-BE49-F238E27FC236}">
                <a16:creationId xmlns:a16="http://schemas.microsoft.com/office/drawing/2014/main" id="{1422B975-BC7B-4CF0-8DB4-359E943A8CC9}"/>
              </a:ext>
            </a:extLst>
          </p:cNvPr>
          <p:cNvSpPr>
            <a:spLocks noGrp="1" noChangeArrowheads="1"/>
          </p:cNvSpPr>
          <p:nvPr>
            <p:ph type="ftr" sz="quarter" idx="13"/>
          </p:nvPr>
        </p:nvSpPr>
        <p:spPr bwMode="auto">
          <a:xfrm>
            <a:off x="3406831" y="6361329"/>
            <a:ext cx="5328592" cy="47641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softEdge rad="63500"/>
          </a:effectLst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>
            <a:lvl1pPr algn="ctr">
              <a:defRPr sz="1800">
                <a:solidFill>
                  <a:srgbClr val="0067B4"/>
                </a:solidFill>
                <a:latin typeface="+mn-ea"/>
                <a:ea typeface="+mn-ea"/>
              </a:defRPr>
            </a:lvl1pPr>
          </a:lstStyle>
          <a:p>
            <a:r>
              <a:rPr lang="en-US" altLang="ko-KR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2020 </a:t>
            </a:r>
            <a:r>
              <a:rPr lang="ko-KR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한국안광학회</a:t>
            </a:r>
            <a:r>
              <a:rPr lang="ko-KR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대한시과</a:t>
            </a:r>
            <a:r>
              <a:rPr lang="ko-KR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학회 공동학술대회</a:t>
            </a:r>
            <a:endParaRPr lang="en-US" altLang="ko-KR" sz="2000" dirty="0"/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041F782D-C325-40B9-BCE5-17DDD5301E17}"/>
              </a:ext>
            </a:extLst>
          </p:cNvPr>
          <p:cNvSpPr/>
          <p:nvPr userDrawn="1"/>
        </p:nvSpPr>
        <p:spPr bwMode="auto">
          <a:xfrm>
            <a:off x="0" y="1"/>
            <a:ext cx="12193114" cy="1052736"/>
          </a:xfrm>
          <a:prstGeom prst="rect">
            <a:avLst/>
          </a:prstGeom>
          <a:solidFill>
            <a:srgbClr val="DCDCD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7" name="제목 1"/>
          <p:cNvSpPr>
            <a:spLocks noGrp="1"/>
          </p:cNvSpPr>
          <p:nvPr>
            <p:ph type="title"/>
          </p:nvPr>
        </p:nvSpPr>
        <p:spPr>
          <a:xfrm>
            <a:off x="609242" y="274495"/>
            <a:ext cx="10023558" cy="960137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pic>
        <p:nvPicPr>
          <p:cNvPr id="28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id="{DA36A478-9179-49C1-A5D0-C299905EB42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69" y="83904"/>
            <a:ext cx="1123364" cy="881814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타원 28">
            <a:extLst>
              <a:ext uri="{FF2B5EF4-FFF2-40B4-BE49-F238E27FC236}">
                <a16:creationId xmlns:a16="http://schemas.microsoft.com/office/drawing/2014/main" id="{1E3601C6-233C-4121-87C8-047E7FBB813D}"/>
              </a:ext>
            </a:extLst>
          </p:cNvPr>
          <p:cNvSpPr/>
          <p:nvPr userDrawn="1"/>
        </p:nvSpPr>
        <p:spPr bwMode="auto">
          <a:xfrm>
            <a:off x="59121" y="75617"/>
            <a:ext cx="1183808" cy="876975"/>
          </a:xfrm>
          <a:prstGeom prst="ellipse">
            <a:avLst/>
          </a:prstGeom>
          <a:noFill/>
          <a:ln w="57150" cap="flat" cmpd="sng" algn="ctr">
            <a:solidFill>
              <a:srgbClr val="DCDCD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grpSp>
        <p:nvGrpSpPr>
          <p:cNvPr id="30" name="그룹 29">
            <a:extLst>
              <a:ext uri="{FF2B5EF4-FFF2-40B4-BE49-F238E27FC236}">
                <a16:creationId xmlns:a16="http://schemas.microsoft.com/office/drawing/2014/main" id="{8A74BC6F-E998-4D59-9712-B4FC8F2BE8C8}"/>
              </a:ext>
            </a:extLst>
          </p:cNvPr>
          <p:cNvGrpSpPr/>
          <p:nvPr userDrawn="1"/>
        </p:nvGrpSpPr>
        <p:grpSpPr>
          <a:xfrm>
            <a:off x="11001763" y="88261"/>
            <a:ext cx="986506" cy="907216"/>
            <a:chOff x="11082519" y="91164"/>
            <a:chExt cx="990000" cy="990000"/>
          </a:xfrm>
        </p:grpSpPr>
        <p:pic>
          <p:nvPicPr>
            <p:cNvPr id="31" name="그림 30">
              <a:extLst>
                <a:ext uri="{FF2B5EF4-FFF2-40B4-BE49-F238E27FC236}">
                  <a16:creationId xmlns:a16="http://schemas.microsoft.com/office/drawing/2014/main" id="{A66C5281-DBF5-4F5B-8520-C6F0B70C7A0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4795" b="97161" l="3275" r="97103">
                          <a14:foregroundMark x1="20277" y1="20315" x2="21725" y2="28328"/>
                          <a14:foregroundMark x1="21725" y1="28328" x2="27771" y2="18675"/>
                          <a14:foregroundMark x1="27771" y1="18675" x2="23426" y2="19937"/>
                          <a14:foregroundMark x1="36020" y1="14826" x2="28463" y2="24101"/>
                          <a14:foregroundMark x1="28463" y1="24101" x2="34257" y2="17539"/>
                          <a14:foregroundMark x1="34257" y1="17539" x2="32746" y2="16467"/>
                          <a14:foregroundMark x1="41562" y1="3849" x2="20970" y2="17729"/>
                          <a14:foregroundMark x1="20970" y1="17729" x2="10831" y2="33249"/>
                          <a14:foregroundMark x1="10831" y1="33249" x2="6297" y2="48265"/>
                          <a14:foregroundMark x1="6297" y1="48265" x2="9950" y2="63785"/>
                          <a14:foregroundMark x1="9950" y1="63785" x2="14106" y2="72303"/>
                          <a14:foregroundMark x1="14106" y1="72303" x2="28715" y2="84164"/>
                          <a14:foregroundMark x1="28715" y1="84164" x2="35579" y2="86562"/>
                          <a14:foregroundMark x1="35579" y1="86562" x2="49811" y2="87256"/>
                          <a14:foregroundMark x1="49811" y1="87256" x2="56990" y2="87129"/>
                          <a14:foregroundMark x1="56990" y1="87129" x2="65680" y2="81956"/>
                          <a14:foregroundMark x1="65680" y1="81956" x2="71725" y2="75521"/>
                          <a14:foregroundMark x1="71725" y1="75521" x2="77645" y2="49211"/>
                          <a14:foregroundMark x1="77645" y1="49211" x2="77078" y2="41136"/>
                          <a14:foregroundMark x1="77078" y1="41136" x2="74055" y2="32429"/>
                          <a14:foregroundMark x1="74055" y1="32429" x2="55793" y2="12808"/>
                          <a14:foregroundMark x1="55793" y1="12808" x2="40302" y2="4795"/>
                          <a14:foregroundMark x1="8753" y1="34637" x2="4597" y2="41388"/>
                          <a14:foregroundMark x1="4597" y1="41388" x2="9005" y2="36719"/>
                          <a14:foregroundMark x1="5982" y1="38738" x2="2771" y2="46246"/>
                          <a14:foregroundMark x1="2771" y1="46246" x2="3149" y2="53565"/>
                          <a14:foregroundMark x1="3149" y1="53565" x2="3652" y2="44606"/>
                          <a14:foregroundMark x1="3652" y1="44606" x2="3275" y2="43722"/>
                          <a14:foregroundMark x1="89421" y1="29968" x2="90806" y2="58801"/>
                          <a14:foregroundMark x1="90806" y1="58801" x2="89987" y2="44290"/>
                          <a14:foregroundMark x1="93262" y1="34637" x2="94584" y2="51735"/>
                          <a14:foregroundMark x1="94584" y1="51735" x2="94332" y2="38738"/>
                          <a14:foregroundMark x1="96411" y1="46435" x2="97229" y2="46625"/>
                          <a14:foregroundMark x1="53212" y1="94574" x2="45214" y2="95457"/>
                          <a14:foregroundMark x1="45214" y1="95457" x2="50693" y2="89842"/>
                          <a14:foregroundMark x1="50693" y1="89842" x2="55793" y2="93628"/>
                          <a14:foregroundMark x1="52519" y1="97161" x2="51700" y2="97035"/>
                          <a14:foregroundMark x1="90491" y1="75205" x2="89987" y2="76025"/>
                          <a14:foregroundMark x1="91184" y1="74763" x2="89421" y2="76593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1092380" y="108425"/>
              <a:ext cx="970567" cy="968735"/>
            </a:xfrm>
            <a:prstGeom prst="rect">
              <a:avLst/>
            </a:prstGeom>
          </p:spPr>
        </p:pic>
        <p:sp>
          <p:nvSpPr>
            <p:cNvPr id="32" name="타원 31">
              <a:extLst>
                <a:ext uri="{FF2B5EF4-FFF2-40B4-BE49-F238E27FC236}">
                  <a16:creationId xmlns:a16="http://schemas.microsoft.com/office/drawing/2014/main" id="{E18C3954-4BA6-4200-9DC1-AD7D798B1C03}"/>
                </a:ext>
              </a:extLst>
            </p:cNvPr>
            <p:cNvSpPr/>
            <p:nvPr userDrawn="1"/>
          </p:nvSpPr>
          <p:spPr bwMode="auto">
            <a:xfrm>
              <a:off x="11082519" y="91164"/>
              <a:ext cx="990000" cy="990000"/>
            </a:xfrm>
            <a:prstGeom prst="ellipse">
              <a:avLst/>
            </a:prstGeom>
            <a:noFill/>
            <a:ln w="57150" cap="flat" cmpd="sng" algn="ctr">
              <a:solidFill>
                <a:srgbClr val="DCDCD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6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endParaRPr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직선 연결선 27">
            <a:extLst>
              <a:ext uri="{FF2B5EF4-FFF2-40B4-BE49-F238E27FC236}">
                <a16:creationId xmlns:a16="http://schemas.microsoft.com/office/drawing/2014/main" id="{AAC4E4D3-213C-4FEA-878C-E3DBC1D7DBDE}"/>
              </a:ext>
            </a:extLst>
          </p:cNvPr>
          <p:cNvCxnSpPr>
            <a:cxnSpLocks/>
          </p:cNvCxnSpPr>
          <p:nvPr userDrawn="1"/>
        </p:nvCxnSpPr>
        <p:spPr bwMode="auto">
          <a:xfrm>
            <a:off x="-10886" y="6592177"/>
            <a:ext cx="12204000" cy="517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E6E6E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cxn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09242" y="6245175"/>
            <a:ext cx="2845516" cy="47641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FF7DD7-DD0B-4B73-9CA4-77C93E1E7355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4" name="Rectangle 5">
            <a:extLst>
              <a:ext uri="{FF2B5EF4-FFF2-40B4-BE49-F238E27FC236}">
                <a16:creationId xmlns:a16="http://schemas.microsoft.com/office/drawing/2014/main" id="{D8F5D9A8-12C7-4920-A6A4-3347FB8303B1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06831" y="6361329"/>
            <a:ext cx="5328592" cy="47641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softEdge rad="63500"/>
          </a:effectLst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>
            <a:lvl1pPr algn="ctr">
              <a:defRPr sz="1800">
                <a:solidFill>
                  <a:srgbClr val="0067B4"/>
                </a:solidFill>
                <a:latin typeface="+mn-ea"/>
                <a:ea typeface="+mn-ea"/>
              </a:defRPr>
            </a:lvl1pPr>
          </a:lstStyle>
          <a:p>
            <a:r>
              <a:rPr lang="en-US" altLang="ko-KR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2020 </a:t>
            </a:r>
            <a:r>
              <a:rPr lang="ko-KR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한국안광학회</a:t>
            </a:r>
            <a:r>
              <a:rPr lang="ko-KR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대한시과</a:t>
            </a:r>
            <a:r>
              <a:rPr lang="ko-KR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학회 공동학술대회</a:t>
            </a:r>
            <a:endParaRPr lang="en-US" altLang="ko-KR" sz="2000" dirty="0"/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041F782D-C325-40B9-BCE5-17DDD5301E17}"/>
              </a:ext>
            </a:extLst>
          </p:cNvPr>
          <p:cNvSpPr/>
          <p:nvPr userDrawn="1"/>
        </p:nvSpPr>
        <p:spPr bwMode="auto">
          <a:xfrm>
            <a:off x="0" y="1"/>
            <a:ext cx="12193114" cy="1052736"/>
          </a:xfrm>
          <a:prstGeom prst="rect">
            <a:avLst/>
          </a:prstGeom>
          <a:solidFill>
            <a:srgbClr val="DCDCD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2" name="제목 1"/>
          <p:cNvSpPr>
            <a:spLocks noGrp="1"/>
          </p:cNvSpPr>
          <p:nvPr>
            <p:ph type="title"/>
          </p:nvPr>
        </p:nvSpPr>
        <p:spPr>
          <a:xfrm>
            <a:off x="609242" y="274495"/>
            <a:ext cx="10023558" cy="960137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pic>
        <p:nvPicPr>
          <p:cNvPr id="23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id="{DA36A478-9179-49C1-A5D0-C299905EB42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69" y="83904"/>
            <a:ext cx="1123364" cy="881814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타원 23">
            <a:extLst>
              <a:ext uri="{FF2B5EF4-FFF2-40B4-BE49-F238E27FC236}">
                <a16:creationId xmlns:a16="http://schemas.microsoft.com/office/drawing/2014/main" id="{1E3601C6-233C-4121-87C8-047E7FBB813D}"/>
              </a:ext>
            </a:extLst>
          </p:cNvPr>
          <p:cNvSpPr/>
          <p:nvPr userDrawn="1"/>
        </p:nvSpPr>
        <p:spPr bwMode="auto">
          <a:xfrm>
            <a:off x="59121" y="75617"/>
            <a:ext cx="1183808" cy="876975"/>
          </a:xfrm>
          <a:prstGeom prst="ellipse">
            <a:avLst/>
          </a:prstGeom>
          <a:noFill/>
          <a:ln w="57150" cap="flat" cmpd="sng" algn="ctr">
            <a:solidFill>
              <a:srgbClr val="DCDCD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grpSp>
        <p:nvGrpSpPr>
          <p:cNvPr id="25" name="그룹 24">
            <a:extLst>
              <a:ext uri="{FF2B5EF4-FFF2-40B4-BE49-F238E27FC236}">
                <a16:creationId xmlns:a16="http://schemas.microsoft.com/office/drawing/2014/main" id="{8A74BC6F-E998-4D59-9712-B4FC8F2BE8C8}"/>
              </a:ext>
            </a:extLst>
          </p:cNvPr>
          <p:cNvGrpSpPr/>
          <p:nvPr userDrawn="1"/>
        </p:nvGrpSpPr>
        <p:grpSpPr>
          <a:xfrm>
            <a:off x="11001763" y="88261"/>
            <a:ext cx="986506" cy="907216"/>
            <a:chOff x="11082519" y="91164"/>
            <a:chExt cx="990000" cy="990000"/>
          </a:xfrm>
        </p:grpSpPr>
        <p:pic>
          <p:nvPicPr>
            <p:cNvPr id="26" name="그림 25">
              <a:extLst>
                <a:ext uri="{FF2B5EF4-FFF2-40B4-BE49-F238E27FC236}">
                  <a16:creationId xmlns:a16="http://schemas.microsoft.com/office/drawing/2014/main" id="{A66C5281-DBF5-4F5B-8520-C6F0B70C7A0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4795" b="97161" l="3275" r="97103">
                          <a14:foregroundMark x1="20277" y1="20315" x2="21725" y2="28328"/>
                          <a14:foregroundMark x1="21725" y1="28328" x2="27771" y2="18675"/>
                          <a14:foregroundMark x1="27771" y1="18675" x2="23426" y2="19937"/>
                          <a14:foregroundMark x1="36020" y1="14826" x2="28463" y2="24101"/>
                          <a14:foregroundMark x1="28463" y1="24101" x2="34257" y2="17539"/>
                          <a14:foregroundMark x1="34257" y1="17539" x2="32746" y2="16467"/>
                          <a14:foregroundMark x1="41562" y1="3849" x2="20970" y2="17729"/>
                          <a14:foregroundMark x1="20970" y1="17729" x2="10831" y2="33249"/>
                          <a14:foregroundMark x1="10831" y1="33249" x2="6297" y2="48265"/>
                          <a14:foregroundMark x1="6297" y1="48265" x2="9950" y2="63785"/>
                          <a14:foregroundMark x1="9950" y1="63785" x2="14106" y2="72303"/>
                          <a14:foregroundMark x1="14106" y1="72303" x2="28715" y2="84164"/>
                          <a14:foregroundMark x1="28715" y1="84164" x2="35579" y2="86562"/>
                          <a14:foregroundMark x1="35579" y1="86562" x2="49811" y2="87256"/>
                          <a14:foregroundMark x1="49811" y1="87256" x2="56990" y2="87129"/>
                          <a14:foregroundMark x1="56990" y1="87129" x2="65680" y2="81956"/>
                          <a14:foregroundMark x1="65680" y1="81956" x2="71725" y2="75521"/>
                          <a14:foregroundMark x1="71725" y1="75521" x2="77645" y2="49211"/>
                          <a14:foregroundMark x1="77645" y1="49211" x2="77078" y2="41136"/>
                          <a14:foregroundMark x1="77078" y1="41136" x2="74055" y2="32429"/>
                          <a14:foregroundMark x1="74055" y1="32429" x2="55793" y2="12808"/>
                          <a14:foregroundMark x1="55793" y1="12808" x2="40302" y2="4795"/>
                          <a14:foregroundMark x1="8753" y1="34637" x2="4597" y2="41388"/>
                          <a14:foregroundMark x1="4597" y1="41388" x2="9005" y2="36719"/>
                          <a14:foregroundMark x1="5982" y1="38738" x2="2771" y2="46246"/>
                          <a14:foregroundMark x1="2771" y1="46246" x2="3149" y2="53565"/>
                          <a14:foregroundMark x1="3149" y1="53565" x2="3652" y2="44606"/>
                          <a14:foregroundMark x1="3652" y1="44606" x2="3275" y2="43722"/>
                          <a14:foregroundMark x1="89421" y1="29968" x2="90806" y2="58801"/>
                          <a14:foregroundMark x1="90806" y1="58801" x2="89987" y2="44290"/>
                          <a14:foregroundMark x1="93262" y1="34637" x2="94584" y2="51735"/>
                          <a14:foregroundMark x1="94584" y1="51735" x2="94332" y2="38738"/>
                          <a14:foregroundMark x1="96411" y1="46435" x2="97229" y2="46625"/>
                          <a14:foregroundMark x1="53212" y1="94574" x2="45214" y2="95457"/>
                          <a14:foregroundMark x1="45214" y1="95457" x2="50693" y2="89842"/>
                          <a14:foregroundMark x1="50693" y1="89842" x2="55793" y2="93628"/>
                          <a14:foregroundMark x1="52519" y1="97161" x2="51700" y2="97035"/>
                          <a14:foregroundMark x1="90491" y1="75205" x2="89987" y2="76025"/>
                          <a14:foregroundMark x1="91184" y1="74763" x2="89421" y2="76593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1092380" y="108425"/>
              <a:ext cx="970567" cy="968735"/>
            </a:xfrm>
            <a:prstGeom prst="rect">
              <a:avLst/>
            </a:prstGeom>
          </p:spPr>
        </p:pic>
        <p:sp>
          <p:nvSpPr>
            <p:cNvPr id="27" name="타원 26">
              <a:extLst>
                <a:ext uri="{FF2B5EF4-FFF2-40B4-BE49-F238E27FC236}">
                  <a16:creationId xmlns:a16="http://schemas.microsoft.com/office/drawing/2014/main" id="{E18C3954-4BA6-4200-9DC1-AD7D798B1C03}"/>
                </a:ext>
              </a:extLst>
            </p:cNvPr>
            <p:cNvSpPr/>
            <p:nvPr userDrawn="1"/>
          </p:nvSpPr>
          <p:spPr bwMode="auto">
            <a:xfrm>
              <a:off x="11082519" y="91164"/>
              <a:ext cx="990000" cy="990000"/>
            </a:xfrm>
            <a:prstGeom prst="ellipse">
              <a:avLst/>
            </a:prstGeom>
            <a:noFill/>
            <a:ln w="57150" cap="flat" cmpd="sng" algn="ctr">
              <a:solidFill>
                <a:srgbClr val="DCDCD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6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endParaRPr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09242" y="6245175"/>
            <a:ext cx="2845516" cy="47641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CCBEDE-A03F-4898-9C90-165FA181EC22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15CBDE85-7A90-4E0D-A069-60A53FFDD887}"/>
              </a:ext>
            </a:extLst>
          </p:cNvPr>
          <p:cNvSpPr/>
          <p:nvPr userDrawn="1"/>
        </p:nvSpPr>
        <p:spPr bwMode="auto">
          <a:xfrm>
            <a:off x="0" y="0"/>
            <a:ext cx="12192000" cy="1253235"/>
          </a:xfrm>
          <a:prstGeom prst="rect">
            <a:avLst/>
          </a:prstGeom>
          <a:solidFill>
            <a:srgbClr val="DCDCD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15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id="{FDCB5F5F-4902-4AFC-9736-2C5F4C63252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48" y="100840"/>
            <a:ext cx="1284116" cy="10080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타원 15">
            <a:extLst>
              <a:ext uri="{FF2B5EF4-FFF2-40B4-BE49-F238E27FC236}">
                <a16:creationId xmlns:a16="http://schemas.microsoft.com/office/drawing/2014/main" id="{48E0CCE5-9F1D-4640-8838-7D2B55EEAF53}"/>
              </a:ext>
            </a:extLst>
          </p:cNvPr>
          <p:cNvSpPr/>
          <p:nvPr userDrawn="1"/>
        </p:nvSpPr>
        <p:spPr bwMode="auto">
          <a:xfrm>
            <a:off x="59121" y="75617"/>
            <a:ext cx="1296000" cy="1044000"/>
          </a:xfrm>
          <a:prstGeom prst="ellipse">
            <a:avLst/>
          </a:prstGeom>
          <a:noFill/>
          <a:ln w="57150" cap="flat" cmpd="sng" algn="ctr">
            <a:solidFill>
              <a:srgbClr val="DCDCD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grpSp>
        <p:nvGrpSpPr>
          <p:cNvPr id="17" name="그룹 16">
            <a:extLst>
              <a:ext uri="{FF2B5EF4-FFF2-40B4-BE49-F238E27FC236}">
                <a16:creationId xmlns:a16="http://schemas.microsoft.com/office/drawing/2014/main" id="{EF0642CE-609A-4FA8-98C4-13F2AE51A19E}"/>
              </a:ext>
            </a:extLst>
          </p:cNvPr>
          <p:cNvGrpSpPr/>
          <p:nvPr userDrawn="1"/>
        </p:nvGrpSpPr>
        <p:grpSpPr>
          <a:xfrm>
            <a:off x="11001763" y="88261"/>
            <a:ext cx="1080000" cy="1080000"/>
            <a:chOff x="11082519" y="91164"/>
            <a:chExt cx="990000" cy="990000"/>
          </a:xfrm>
        </p:grpSpPr>
        <p:pic>
          <p:nvPicPr>
            <p:cNvPr id="18" name="그림 17">
              <a:extLst>
                <a:ext uri="{FF2B5EF4-FFF2-40B4-BE49-F238E27FC236}">
                  <a16:creationId xmlns:a16="http://schemas.microsoft.com/office/drawing/2014/main" id="{FB1C4008-B750-4BA9-B018-0012DBC582B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4795" b="97161" l="3275" r="97103">
                          <a14:foregroundMark x1="20277" y1="20315" x2="21725" y2="28328"/>
                          <a14:foregroundMark x1="21725" y1="28328" x2="27771" y2="18675"/>
                          <a14:foregroundMark x1="27771" y1="18675" x2="23426" y2="19937"/>
                          <a14:foregroundMark x1="36020" y1="14826" x2="28463" y2="24101"/>
                          <a14:foregroundMark x1="28463" y1="24101" x2="34257" y2="17539"/>
                          <a14:foregroundMark x1="34257" y1="17539" x2="32746" y2="16467"/>
                          <a14:foregroundMark x1="41562" y1="3849" x2="20970" y2="17729"/>
                          <a14:foregroundMark x1="20970" y1="17729" x2="10831" y2="33249"/>
                          <a14:foregroundMark x1="10831" y1="33249" x2="6297" y2="48265"/>
                          <a14:foregroundMark x1="6297" y1="48265" x2="9950" y2="63785"/>
                          <a14:foregroundMark x1="9950" y1="63785" x2="14106" y2="72303"/>
                          <a14:foregroundMark x1="14106" y1="72303" x2="28715" y2="84164"/>
                          <a14:foregroundMark x1="28715" y1="84164" x2="35579" y2="86562"/>
                          <a14:foregroundMark x1="35579" y1="86562" x2="49811" y2="87256"/>
                          <a14:foregroundMark x1="49811" y1="87256" x2="56990" y2="87129"/>
                          <a14:foregroundMark x1="56990" y1="87129" x2="65680" y2="81956"/>
                          <a14:foregroundMark x1="65680" y1="81956" x2="71725" y2="75521"/>
                          <a14:foregroundMark x1="71725" y1="75521" x2="77645" y2="49211"/>
                          <a14:foregroundMark x1="77645" y1="49211" x2="77078" y2="41136"/>
                          <a14:foregroundMark x1="77078" y1="41136" x2="74055" y2="32429"/>
                          <a14:foregroundMark x1="74055" y1="32429" x2="55793" y2="12808"/>
                          <a14:foregroundMark x1="55793" y1="12808" x2="40302" y2="4795"/>
                          <a14:foregroundMark x1="8753" y1="34637" x2="4597" y2="41388"/>
                          <a14:foregroundMark x1="4597" y1="41388" x2="9005" y2="36719"/>
                          <a14:foregroundMark x1="5982" y1="38738" x2="2771" y2="46246"/>
                          <a14:foregroundMark x1="2771" y1="46246" x2="3149" y2="53565"/>
                          <a14:foregroundMark x1="3149" y1="53565" x2="3652" y2="44606"/>
                          <a14:foregroundMark x1="3652" y1="44606" x2="3275" y2="43722"/>
                          <a14:foregroundMark x1="89421" y1="29968" x2="90806" y2="58801"/>
                          <a14:foregroundMark x1="90806" y1="58801" x2="89987" y2="44290"/>
                          <a14:foregroundMark x1="93262" y1="34637" x2="94584" y2="51735"/>
                          <a14:foregroundMark x1="94584" y1="51735" x2="94332" y2="38738"/>
                          <a14:foregroundMark x1="96411" y1="46435" x2="97229" y2="46625"/>
                          <a14:foregroundMark x1="53212" y1="94574" x2="45214" y2="95457"/>
                          <a14:foregroundMark x1="45214" y1="95457" x2="50693" y2="89842"/>
                          <a14:foregroundMark x1="50693" y1="89842" x2="55793" y2="93628"/>
                          <a14:foregroundMark x1="52519" y1="97161" x2="51700" y2="97035"/>
                          <a14:foregroundMark x1="90491" y1="75205" x2="89987" y2="76025"/>
                          <a14:foregroundMark x1="91184" y1="74763" x2="89421" y2="76593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1092380" y="108425"/>
              <a:ext cx="970567" cy="968735"/>
            </a:xfrm>
            <a:prstGeom prst="rect">
              <a:avLst/>
            </a:prstGeom>
          </p:spPr>
        </p:pic>
        <p:sp>
          <p:nvSpPr>
            <p:cNvPr id="19" name="타원 18">
              <a:extLst>
                <a:ext uri="{FF2B5EF4-FFF2-40B4-BE49-F238E27FC236}">
                  <a16:creationId xmlns:a16="http://schemas.microsoft.com/office/drawing/2014/main" id="{38428F4F-58F9-4A6B-8A41-75D431892345}"/>
                </a:ext>
              </a:extLst>
            </p:cNvPr>
            <p:cNvSpPr/>
            <p:nvPr userDrawn="1"/>
          </p:nvSpPr>
          <p:spPr bwMode="auto">
            <a:xfrm>
              <a:off x="11082519" y="91164"/>
              <a:ext cx="990000" cy="990000"/>
            </a:xfrm>
            <a:prstGeom prst="ellipse">
              <a:avLst/>
            </a:prstGeom>
            <a:noFill/>
            <a:ln w="57150" cap="flat" cmpd="sng" algn="ctr">
              <a:solidFill>
                <a:srgbClr val="DCDCD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6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endParaRPr>
            </a:p>
          </p:txBody>
        </p:sp>
      </p:grpSp>
      <p:cxnSp>
        <p:nvCxnSpPr>
          <p:cNvPr id="12" name="직선 연결선 11">
            <a:extLst>
              <a:ext uri="{FF2B5EF4-FFF2-40B4-BE49-F238E27FC236}">
                <a16:creationId xmlns:a16="http://schemas.microsoft.com/office/drawing/2014/main" id="{AAC4E4D3-213C-4FEA-878C-E3DBC1D7DBDE}"/>
              </a:ext>
            </a:extLst>
          </p:cNvPr>
          <p:cNvCxnSpPr>
            <a:cxnSpLocks/>
          </p:cNvCxnSpPr>
          <p:nvPr userDrawn="1"/>
        </p:nvCxnSpPr>
        <p:spPr bwMode="auto">
          <a:xfrm>
            <a:off x="-10886" y="6592177"/>
            <a:ext cx="12204000" cy="517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E6E6E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cxnSp>
      <p:sp>
        <p:nvSpPr>
          <p:cNvPr id="13" name="Rectangle 5">
            <a:extLst>
              <a:ext uri="{FF2B5EF4-FFF2-40B4-BE49-F238E27FC236}">
                <a16:creationId xmlns:a16="http://schemas.microsoft.com/office/drawing/2014/main" id="{9554C5A9-C608-417F-97B5-133936791CAE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06831" y="6361329"/>
            <a:ext cx="5328592" cy="47641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softEdge rad="63500"/>
          </a:effectLst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>
            <a:lvl1pPr algn="ctr">
              <a:defRPr sz="1800">
                <a:solidFill>
                  <a:srgbClr val="0067B4"/>
                </a:solidFill>
                <a:latin typeface="+mn-ea"/>
                <a:ea typeface="+mn-ea"/>
              </a:defRPr>
            </a:lvl1pPr>
          </a:lstStyle>
          <a:p>
            <a:r>
              <a:rPr lang="en-US" altLang="ko-KR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2020 </a:t>
            </a:r>
            <a:r>
              <a:rPr lang="ko-KR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한국안광학회</a:t>
            </a:r>
            <a:r>
              <a:rPr lang="ko-KR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대한시과</a:t>
            </a:r>
            <a:r>
              <a:rPr lang="ko-KR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학회 공동학술대회</a:t>
            </a:r>
            <a:endParaRPr lang="en-US" altLang="ko-KR" sz="20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직사각형 16">
            <a:extLst>
              <a:ext uri="{FF2B5EF4-FFF2-40B4-BE49-F238E27FC236}">
                <a16:creationId xmlns:a16="http://schemas.microsoft.com/office/drawing/2014/main" id="{E05B73A9-B256-4585-930E-8440EF71CCDD}"/>
              </a:ext>
            </a:extLst>
          </p:cNvPr>
          <p:cNvSpPr/>
          <p:nvPr userDrawn="1"/>
        </p:nvSpPr>
        <p:spPr bwMode="auto">
          <a:xfrm>
            <a:off x="0" y="0"/>
            <a:ext cx="12192000" cy="1253235"/>
          </a:xfrm>
          <a:prstGeom prst="rect">
            <a:avLst/>
          </a:prstGeom>
          <a:solidFill>
            <a:srgbClr val="DCDCD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242" y="273152"/>
            <a:ext cx="4011140" cy="1161815"/>
          </a:xfrm>
        </p:spPr>
        <p:txBody>
          <a:bodyPr anchor="b"/>
          <a:lstStyle>
            <a:lvl1pPr algn="l">
              <a:defRPr sz="847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766421" y="273152"/>
            <a:ext cx="6816338" cy="5853087"/>
          </a:xfrm>
        </p:spPr>
        <p:txBody>
          <a:bodyPr/>
          <a:lstStyle>
            <a:lvl1pPr>
              <a:defRPr sz="1355"/>
            </a:lvl1pPr>
            <a:lvl2pPr>
              <a:defRPr sz="1185"/>
            </a:lvl2pPr>
            <a:lvl3pPr>
              <a:defRPr sz="1016"/>
            </a:lvl3pPr>
            <a:lvl4pPr>
              <a:defRPr sz="847"/>
            </a:lvl4pPr>
            <a:lvl5pPr>
              <a:defRPr sz="847"/>
            </a:lvl5pPr>
            <a:lvl6pPr>
              <a:defRPr sz="847"/>
            </a:lvl6pPr>
            <a:lvl7pPr>
              <a:defRPr sz="847"/>
            </a:lvl7pPr>
            <a:lvl8pPr>
              <a:defRPr sz="847"/>
            </a:lvl8pPr>
            <a:lvl9pPr>
              <a:defRPr sz="847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09242" y="1434966"/>
            <a:ext cx="4011140" cy="4691272"/>
          </a:xfrm>
        </p:spPr>
        <p:txBody>
          <a:bodyPr/>
          <a:lstStyle>
            <a:lvl1pPr marL="0" indent="0">
              <a:buNone/>
              <a:defRPr sz="593"/>
            </a:lvl1pPr>
            <a:lvl2pPr marL="193530" indent="0">
              <a:buNone/>
              <a:defRPr sz="508"/>
            </a:lvl2pPr>
            <a:lvl3pPr marL="387060" indent="0">
              <a:buNone/>
              <a:defRPr sz="423"/>
            </a:lvl3pPr>
            <a:lvl4pPr marL="580590" indent="0">
              <a:buNone/>
              <a:defRPr sz="381"/>
            </a:lvl4pPr>
            <a:lvl5pPr marL="774120" indent="0">
              <a:buNone/>
              <a:defRPr sz="381"/>
            </a:lvl5pPr>
            <a:lvl6pPr marL="967651" indent="0">
              <a:buNone/>
              <a:defRPr sz="381"/>
            </a:lvl6pPr>
            <a:lvl7pPr marL="1161181" indent="0">
              <a:buNone/>
              <a:defRPr sz="381"/>
            </a:lvl7pPr>
            <a:lvl8pPr marL="1354711" indent="0">
              <a:buNone/>
              <a:defRPr sz="381"/>
            </a:lvl8pPr>
            <a:lvl9pPr marL="1548241" indent="0">
              <a:buNone/>
              <a:defRPr sz="38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09242" y="6245175"/>
            <a:ext cx="2845516" cy="47641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025623-C564-4E20-987E-BE98D907A2D9}" type="slidenum">
              <a:rPr lang="en-US" altLang="ko-KR"/>
              <a:pPr/>
              <a:t>‹#›</a:t>
            </a:fld>
            <a:endParaRPr lang="en-US" altLang="ko-KR"/>
          </a:p>
        </p:txBody>
      </p:sp>
      <p:pic>
        <p:nvPicPr>
          <p:cNvPr id="18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id="{676BD95F-D2F7-46B8-B55D-6C9179BDEBE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48" y="100840"/>
            <a:ext cx="1284116" cy="10080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타원 18">
            <a:extLst>
              <a:ext uri="{FF2B5EF4-FFF2-40B4-BE49-F238E27FC236}">
                <a16:creationId xmlns:a16="http://schemas.microsoft.com/office/drawing/2014/main" id="{416F90AF-4BF5-4A7C-8DA3-CE28675D565B}"/>
              </a:ext>
            </a:extLst>
          </p:cNvPr>
          <p:cNvSpPr/>
          <p:nvPr userDrawn="1"/>
        </p:nvSpPr>
        <p:spPr bwMode="auto">
          <a:xfrm>
            <a:off x="59121" y="75617"/>
            <a:ext cx="1296000" cy="1044000"/>
          </a:xfrm>
          <a:prstGeom prst="ellipse">
            <a:avLst/>
          </a:prstGeom>
          <a:noFill/>
          <a:ln w="57150" cap="flat" cmpd="sng" algn="ctr">
            <a:solidFill>
              <a:srgbClr val="DCDCD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grpSp>
        <p:nvGrpSpPr>
          <p:cNvPr id="20" name="그룹 19">
            <a:extLst>
              <a:ext uri="{FF2B5EF4-FFF2-40B4-BE49-F238E27FC236}">
                <a16:creationId xmlns:a16="http://schemas.microsoft.com/office/drawing/2014/main" id="{9EDFE7AC-4BF5-4416-95FA-83E2940C1430}"/>
              </a:ext>
            </a:extLst>
          </p:cNvPr>
          <p:cNvGrpSpPr/>
          <p:nvPr userDrawn="1"/>
        </p:nvGrpSpPr>
        <p:grpSpPr>
          <a:xfrm>
            <a:off x="11001763" y="88261"/>
            <a:ext cx="1080000" cy="1080000"/>
            <a:chOff x="11082519" y="91164"/>
            <a:chExt cx="990000" cy="990000"/>
          </a:xfrm>
        </p:grpSpPr>
        <p:pic>
          <p:nvPicPr>
            <p:cNvPr id="21" name="그림 20">
              <a:extLst>
                <a:ext uri="{FF2B5EF4-FFF2-40B4-BE49-F238E27FC236}">
                  <a16:creationId xmlns:a16="http://schemas.microsoft.com/office/drawing/2014/main" id="{AA2E2262-1191-4CF9-BF47-2AF1DABB527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4795" b="97161" l="3275" r="97103">
                          <a14:foregroundMark x1="20277" y1="20315" x2="21725" y2="28328"/>
                          <a14:foregroundMark x1="21725" y1="28328" x2="27771" y2="18675"/>
                          <a14:foregroundMark x1="27771" y1="18675" x2="23426" y2="19937"/>
                          <a14:foregroundMark x1="36020" y1="14826" x2="28463" y2="24101"/>
                          <a14:foregroundMark x1="28463" y1="24101" x2="34257" y2="17539"/>
                          <a14:foregroundMark x1="34257" y1="17539" x2="32746" y2="16467"/>
                          <a14:foregroundMark x1="41562" y1="3849" x2="20970" y2="17729"/>
                          <a14:foregroundMark x1="20970" y1="17729" x2="10831" y2="33249"/>
                          <a14:foregroundMark x1="10831" y1="33249" x2="6297" y2="48265"/>
                          <a14:foregroundMark x1="6297" y1="48265" x2="9950" y2="63785"/>
                          <a14:foregroundMark x1="9950" y1="63785" x2="14106" y2="72303"/>
                          <a14:foregroundMark x1="14106" y1="72303" x2="28715" y2="84164"/>
                          <a14:foregroundMark x1="28715" y1="84164" x2="35579" y2="86562"/>
                          <a14:foregroundMark x1="35579" y1="86562" x2="49811" y2="87256"/>
                          <a14:foregroundMark x1="49811" y1="87256" x2="56990" y2="87129"/>
                          <a14:foregroundMark x1="56990" y1="87129" x2="65680" y2="81956"/>
                          <a14:foregroundMark x1="65680" y1="81956" x2="71725" y2="75521"/>
                          <a14:foregroundMark x1="71725" y1="75521" x2="77645" y2="49211"/>
                          <a14:foregroundMark x1="77645" y1="49211" x2="77078" y2="41136"/>
                          <a14:foregroundMark x1="77078" y1="41136" x2="74055" y2="32429"/>
                          <a14:foregroundMark x1="74055" y1="32429" x2="55793" y2="12808"/>
                          <a14:foregroundMark x1="55793" y1="12808" x2="40302" y2="4795"/>
                          <a14:foregroundMark x1="8753" y1="34637" x2="4597" y2="41388"/>
                          <a14:foregroundMark x1="4597" y1="41388" x2="9005" y2="36719"/>
                          <a14:foregroundMark x1="5982" y1="38738" x2="2771" y2="46246"/>
                          <a14:foregroundMark x1="2771" y1="46246" x2="3149" y2="53565"/>
                          <a14:foregroundMark x1="3149" y1="53565" x2="3652" y2="44606"/>
                          <a14:foregroundMark x1="3652" y1="44606" x2="3275" y2="43722"/>
                          <a14:foregroundMark x1="89421" y1="29968" x2="90806" y2="58801"/>
                          <a14:foregroundMark x1="90806" y1="58801" x2="89987" y2="44290"/>
                          <a14:foregroundMark x1="93262" y1="34637" x2="94584" y2="51735"/>
                          <a14:foregroundMark x1="94584" y1="51735" x2="94332" y2="38738"/>
                          <a14:foregroundMark x1="96411" y1="46435" x2="97229" y2="46625"/>
                          <a14:foregroundMark x1="53212" y1="94574" x2="45214" y2="95457"/>
                          <a14:foregroundMark x1="45214" y1="95457" x2="50693" y2="89842"/>
                          <a14:foregroundMark x1="50693" y1="89842" x2="55793" y2="93628"/>
                          <a14:foregroundMark x1="52519" y1="97161" x2="51700" y2="97035"/>
                          <a14:foregroundMark x1="90491" y1="75205" x2="89987" y2="76025"/>
                          <a14:foregroundMark x1="91184" y1="74763" x2="89421" y2="76593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1092380" y="108425"/>
              <a:ext cx="970567" cy="968735"/>
            </a:xfrm>
            <a:prstGeom prst="rect">
              <a:avLst/>
            </a:prstGeom>
          </p:spPr>
        </p:pic>
        <p:sp>
          <p:nvSpPr>
            <p:cNvPr id="22" name="타원 21">
              <a:extLst>
                <a:ext uri="{FF2B5EF4-FFF2-40B4-BE49-F238E27FC236}">
                  <a16:creationId xmlns:a16="http://schemas.microsoft.com/office/drawing/2014/main" id="{75823562-BB67-4A0C-A6FD-38C5D9472393}"/>
                </a:ext>
              </a:extLst>
            </p:cNvPr>
            <p:cNvSpPr/>
            <p:nvPr userDrawn="1"/>
          </p:nvSpPr>
          <p:spPr bwMode="auto">
            <a:xfrm>
              <a:off x="11082519" y="91164"/>
              <a:ext cx="990000" cy="990000"/>
            </a:xfrm>
            <a:prstGeom prst="ellipse">
              <a:avLst/>
            </a:prstGeom>
            <a:noFill/>
            <a:ln w="57150" cap="flat" cmpd="sng" algn="ctr">
              <a:solidFill>
                <a:srgbClr val="DCDCD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6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endParaRPr>
            </a:p>
          </p:txBody>
        </p:sp>
      </p:grpSp>
      <p:cxnSp>
        <p:nvCxnSpPr>
          <p:cNvPr id="15" name="직선 연결선 14">
            <a:extLst>
              <a:ext uri="{FF2B5EF4-FFF2-40B4-BE49-F238E27FC236}">
                <a16:creationId xmlns:a16="http://schemas.microsoft.com/office/drawing/2014/main" id="{AAC4E4D3-213C-4FEA-878C-E3DBC1D7DBDE}"/>
              </a:ext>
            </a:extLst>
          </p:cNvPr>
          <p:cNvCxnSpPr>
            <a:cxnSpLocks/>
          </p:cNvCxnSpPr>
          <p:nvPr userDrawn="1"/>
        </p:nvCxnSpPr>
        <p:spPr bwMode="auto">
          <a:xfrm>
            <a:off x="-10886" y="6592177"/>
            <a:ext cx="12204000" cy="517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E6E6E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cxnSp>
      <p:sp>
        <p:nvSpPr>
          <p:cNvPr id="16" name="Rectangle 5">
            <a:extLst>
              <a:ext uri="{FF2B5EF4-FFF2-40B4-BE49-F238E27FC236}">
                <a16:creationId xmlns:a16="http://schemas.microsoft.com/office/drawing/2014/main" id="{EBA48B61-D018-4BD3-84FB-2DB8A37EF2B3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06831" y="6361329"/>
            <a:ext cx="5328592" cy="47641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softEdge rad="63500"/>
          </a:effectLst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>
            <a:lvl1pPr algn="ctr">
              <a:defRPr sz="1800">
                <a:solidFill>
                  <a:srgbClr val="0067B4"/>
                </a:solidFill>
                <a:latin typeface="+mn-ea"/>
                <a:ea typeface="+mn-ea"/>
              </a:defRPr>
            </a:lvl1pPr>
          </a:lstStyle>
          <a:p>
            <a:r>
              <a:rPr lang="en-US" altLang="ko-KR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2020 </a:t>
            </a:r>
            <a:r>
              <a:rPr lang="ko-KR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한국안광학회</a:t>
            </a:r>
            <a:r>
              <a:rPr lang="ko-KR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대한시과</a:t>
            </a:r>
            <a:r>
              <a:rPr lang="ko-KR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학회 공동학술대회</a:t>
            </a:r>
            <a:endParaRPr lang="en-US" altLang="ko-KR" sz="20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직사각형 16">
            <a:extLst>
              <a:ext uri="{FF2B5EF4-FFF2-40B4-BE49-F238E27FC236}">
                <a16:creationId xmlns:a16="http://schemas.microsoft.com/office/drawing/2014/main" id="{C51D027E-6683-4BF3-A455-1B70E3CFB419}"/>
              </a:ext>
            </a:extLst>
          </p:cNvPr>
          <p:cNvSpPr/>
          <p:nvPr userDrawn="1"/>
        </p:nvSpPr>
        <p:spPr bwMode="auto">
          <a:xfrm>
            <a:off x="0" y="0"/>
            <a:ext cx="12192000" cy="1253235"/>
          </a:xfrm>
          <a:prstGeom prst="rect">
            <a:avLst/>
          </a:prstGeom>
          <a:solidFill>
            <a:srgbClr val="DCDCD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389484" y="4800466"/>
            <a:ext cx="7315378" cy="566796"/>
          </a:xfrm>
        </p:spPr>
        <p:txBody>
          <a:bodyPr anchor="b"/>
          <a:lstStyle>
            <a:lvl1pPr algn="l">
              <a:defRPr sz="847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389484" y="612826"/>
            <a:ext cx="7315378" cy="4114733"/>
          </a:xfrm>
        </p:spPr>
        <p:txBody>
          <a:bodyPr/>
          <a:lstStyle>
            <a:lvl1pPr marL="0" indent="0">
              <a:buNone/>
              <a:defRPr sz="1355"/>
            </a:lvl1pPr>
            <a:lvl2pPr marL="193530" indent="0">
              <a:buNone/>
              <a:defRPr sz="1185"/>
            </a:lvl2pPr>
            <a:lvl3pPr marL="387060" indent="0">
              <a:buNone/>
              <a:defRPr sz="1016"/>
            </a:lvl3pPr>
            <a:lvl4pPr marL="580590" indent="0">
              <a:buNone/>
              <a:defRPr sz="847"/>
            </a:lvl4pPr>
            <a:lvl5pPr marL="774120" indent="0">
              <a:buNone/>
              <a:defRPr sz="847"/>
            </a:lvl5pPr>
            <a:lvl6pPr marL="967651" indent="0">
              <a:buNone/>
              <a:defRPr sz="847"/>
            </a:lvl6pPr>
            <a:lvl7pPr marL="1161181" indent="0">
              <a:buNone/>
              <a:defRPr sz="847"/>
            </a:lvl7pPr>
            <a:lvl8pPr marL="1354711" indent="0">
              <a:buNone/>
              <a:defRPr sz="847"/>
            </a:lvl8pPr>
            <a:lvl9pPr marL="1548241" indent="0">
              <a:buNone/>
              <a:defRPr sz="847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389484" y="5367263"/>
            <a:ext cx="7315378" cy="805005"/>
          </a:xfrm>
        </p:spPr>
        <p:txBody>
          <a:bodyPr/>
          <a:lstStyle>
            <a:lvl1pPr marL="0" indent="0">
              <a:buNone/>
              <a:defRPr sz="593"/>
            </a:lvl1pPr>
            <a:lvl2pPr marL="193530" indent="0">
              <a:buNone/>
              <a:defRPr sz="508"/>
            </a:lvl2pPr>
            <a:lvl3pPr marL="387060" indent="0">
              <a:buNone/>
              <a:defRPr sz="423"/>
            </a:lvl3pPr>
            <a:lvl4pPr marL="580590" indent="0">
              <a:buNone/>
              <a:defRPr sz="381"/>
            </a:lvl4pPr>
            <a:lvl5pPr marL="774120" indent="0">
              <a:buNone/>
              <a:defRPr sz="381"/>
            </a:lvl5pPr>
            <a:lvl6pPr marL="967651" indent="0">
              <a:buNone/>
              <a:defRPr sz="381"/>
            </a:lvl6pPr>
            <a:lvl7pPr marL="1161181" indent="0">
              <a:buNone/>
              <a:defRPr sz="381"/>
            </a:lvl7pPr>
            <a:lvl8pPr marL="1354711" indent="0">
              <a:buNone/>
              <a:defRPr sz="381"/>
            </a:lvl8pPr>
            <a:lvl9pPr marL="1548241" indent="0">
              <a:buNone/>
              <a:defRPr sz="38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09242" y="6245175"/>
            <a:ext cx="2845516" cy="47641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D394B8-9ACC-453E-A90E-D0C5171E199E}" type="slidenum">
              <a:rPr lang="en-US" altLang="ko-KR"/>
              <a:pPr/>
              <a:t>‹#›</a:t>
            </a:fld>
            <a:endParaRPr lang="en-US" altLang="ko-KR"/>
          </a:p>
        </p:txBody>
      </p:sp>
      <p:pic>
        <p:nvPicPr>
          <p:cNvPr id="18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id="{AEEF6204-DD22-40CD-BCBF-7182C2FEE82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48" y="100840"/>
            <a:ext cx="1284116" cy="10080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타원 18">
            <a:extLst>
              <a:ext uri="{FF2B5EF4-FFF2-40B4-BE49-F238E27FC236}">
                <a16:creationId xmlns:a16="http://schemas.microsoft.com/office/drawing/2014/main" id="{F0F804DD-B05E-4CDD-9EB5-73834D20A051}"/>
              </a:ext>
            </a:extLst>
          </p:cNvPr>
          <p:cNvSpPr/>
          <p:nvPr userDrawn="1"/>
        </p:nvSpPr>
        <p:spPr bwMode="auto">
          <a:xfrm>
            <a:off x="59121" y="75617"/>
            <a:ext cx="1296000" cy="1044000"/>
          </a:xfrm>
          <a:prstGeom prst="ellipse">
            <a:avLst/>
          </a:prstGeom>
          <a:noFill/>
          <a:ln w="57150" cap="flat" cmpd="sng" algn="ctr">
            <a:solidFill>
              <a:srgbClr val="DCDCD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grpSp>
        <p:nvGrpSpPr>
          <p:cNvPr id="20" name="그룹 19">
            <a:extLst>
              <a:ext uri="{FF2B5EF4-FFF2-40B4-BE49-F238E27FC236}">
                <a16:creationId xmlns:a16="http://schemas.microsoft.com/office/drawing/2014/main" id="{7351FE67-E9CF-4A6E-A2DA-F51E6781796A}"/>
              </a:ext>
            </a:extLst>
          </p:cNvPr>
          <p:cNvGrpSpPr/>
          <p:nvPr userDrawn="1"/>
        </p:nvGrpSpPr>
        <p:grpSpPr>
          <a:xfrm>
            <a:off x="11001763" y="88261"/>
            <a:ext cx="1080000" cy="1080000"/>
            <a:chOff x="11082519" y="91164"/>
            <a:chExt cx="990000" cy="990000"/>
          </a:xfrm>
        </p:grpSpPr>
        <p:pic>
          <p:nvPicPr>
            <p:cNvPr id="21" name="그림 20">
              <a:extLst>
                <a:ext uri="{FF2B5EF4-FFF2-40B4-BE49-F238E27FC236}">
                  <a16:creationId xmlns:a16="http://schemas.microsoft.com/office/drawing/2014/main" id="{48B495CE-E046-4B9E-A4CE-7D5E7FFDB09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4795" b="97161" l="3275" r="97103">
                          <a14:foregroundMark x1="20277" y1="20315" x2="21725" y2="28328"/>
                          <a14:foregroundMark x1="21725" y1="28328" x2="27771" y2="18675"/>
                          <a14:foregroundMark x1="27771" y1="18675" x2="23426" y2="19937"/>
                          <a14:foregroundMark x1="36020" y1="14826" x2="28463" y2="24101"/>
                          <a14:foregroundMark x1="28463" y1="24101" x2="34257" y2="17539"/>
                          <a14:foregroundMark x1="34257" y1="17539" x2="32746" y2="16467"/>
                          <a14:foregroundMark x1="41562" y1="3849" x2="20970" y2="17729"/>
                          <a14:foregroundMark x1="20970" y1="17729" x2="10831" y2="33249"/>
                          <a14:foregroundMark x1="10831" y1="33249" x2="6297" y2="48265"/>
                          <a14:foregroundMark x1="6297" y1="48265" x2="9950" y2="63785"/>
                          <a14:foregroundMark x1="9950" y1="63785" x2="14106" y2="72303"/>
                          <a14:foregroundMark x1="14106" y1="72303" x2="28715" y2="84164"/>
                          <a14:foregroundMark x1="28715" y1="84164" x2="35579" y2="86562"/>
                          <a14:foregroundMark x1="35579" y1="86562" x2="49811" y2="87256"/>
                          <a14:foregroundMark x1="49811" y1="87256" x2="56990" y2="87129"/>
                          <a14:foregroundMark x1="56990" y1="87129" x2="65680" y2="81956"/>
                          <a14:foregroundMark x1="65680" y1="81956" x2="71725" y2="75521"/>
                          <a14:foregroundMark x1="71725" y1="75521" x2="77645" y2="49211"/>
                          <a14:foregroundMark x1="77645" y1="49211" x2="77078" y2="41136"/>
                          <a14:foregroundMark x1="77078" y1="41136" x2="74055" y2="32429"/>
                          <a14:foregroundMark x1="74055" y1="32429" x2="55793" y2="12808"/>
                          <a14:foregroundMark x1="55793" y1="12808" x2="40302" y2="4795"/>
                          <a14:foregroundMark x1="8753" y1="34637" x2="4597" y2="41388"/>
                          <a14:foregroundMark x1="4597" y1="41388" x2="9005" y2="36719"/>
                          <a14:foregroundMark x1="5982" y1="38738" x2="2771" y2="46246"/>
                          <a14:foregroundMark x1="2771" y1="46246" x2="3149" y2="53565"/>
                          <a14:foregroundMark x1="3149" y1="53565" x2="3652" y2="44606"/>
                          <a14:foregroundMark x1="3652" y1="44606" x2="3275" y2="43722"/>
                          <a14:foregroundMark x1="89421" y1="29968" x2="90806" y2="58801"/>
                          <a14:foregroundMark x1="90806" y1="58801" x2="89987" y2="44290"/>
                          <a14:foregroundMark x1="93262" y1="34637" x2="94584" y2="51735"/>
                          <a14:foregroundMark x1="94584" y1="51735" x2="94332" y2="38738"/>
                          <a14:foregroundMark x1="96411" y1="46435" x2="97229" y2="46625"/>
                          <a14:foregroundMark x1="53212" y1="94574" x2="45214" y2="95457"/>
                          <a14:foregroundMark x1="45214" y1="95457" x2="50693" y2="89842"/>
                          <a14:foregroundMark x1="50693" y1="89842" x2="55793" y2="93628"/>
                          <a14:foregroundMark x1="52519" y1="97161" x2="51700" y2="97035"/>
                          <a14:foregroundMark x1="90491" y1="75205" x2="89987" y2="76025"/>
                          <a14:foregroundMark x1="91184" y1="74763" x2="89421" y2="76593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1092380" y="108425"/>
              <a:ext cx="970567" cy="968735"/>
            </a:xfrm>
            <a:prstGeom prst="rect">
              <a:avLst/>
            </a:prstGeom>
          </p:spPr>
        </p:pic>
        <p:sp>
          <p:nvSpPr>
            <p:cNvPr id="22" name="타원 21">
              <a:extLst>
                <a:ext uri="{FF2B5EF4-FFF2-40B4-BE49-F238E27FC236}">
                  <a16:creationId xmlns:a16="http://schemas.microsoft.com/office/drawing/2014/main" id="{7DD49846-EE86-4850-9861-D0AE5802708F}"/>
                </a:ext>
              </a:extLst>
            </p:cNvPr>
            <p:cNvSpPr/>
            <p:nvPr userDrawn="1"/>
          </p:nvSpPr>
          <p:spPr bwMode="auto">
            <a:xfrm>
              <a:off x="11082519" y="91164"/>
              <a:ext cx="990000" cy="990000"/>
            </a:xfrm>
            <a:prstGeom prst="ellipse">
              <a:avLst/>
            </a:prstGeom>
            <a:noFill/>
            <a:ln w="57150" cap="flat" cmpd="sng" algn="ctr">
              <a:solidFill>
                <a:srgbClr val="DCDCD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6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endParaRPr>
            </a:p>
          </p:txBody>
        </p:sp>
      </p:grpSp>
      <p:cxnSp>
        <p:nvCxnSpPr>
          <p:cNvPr id="15" name="직선 연결선 14">
            <a:extLst>
              <a:ext uri="{FF2B5EF4-FFF2-40B4-BE49-F238E27FC236}">
                <a16:creationId xmlns:a16="http://schemas.microsoft.com/office/drawing/2014/main" id="{AAC4E4D3-213C-4FEA-878C-E3DBC1D7DBDE}"/>
              </a:ext>
            </a:extLst>
          </p:cNvPr>
          <p:cNvCxnSpPr>
            <a:cxnSpLocks/>
          </p:cNvCxnSpPr>
          <p:nvPr userDrawn="1"/>
        </p:nvCxnSpPr>
        <p:spPr bwMode="auto">
          <a:xfrm>
            <a:off x="-10886" y="6592177"/>
            <a:ext cx="12204000" cy="517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E6E6E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cxnSp>
      <p:sp>
        <p:nvSpPr>
          <p:cNvPr id="16" name="Rectangle 5">
            <a:extLst>
              <a:ext uri="{FF2B5EF4-FFF2-40B4-BE49-F238E27FC236}">
                <a16:creationId xmlns:a16="http://schemas.microsoft.com/office/drawing/2014/main" id="{C0C83036-5C9E-4203-8724-E1A549B74998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06831" y="6361329"/>
            <a:ext cx="5328592" cy="47641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softEdge rad="63500"/>
          </a:effectLst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>
            <a:lvl1pPr algn="ctr">
              <a:defRPr sz="1800">
                <a:solidFill>
                  <a:srgbClr val="0067B4"/>
                </a:solidFill>
                <a:latin typeface="+mn-ea"/>
                <a:ea typeface="+mn-ea"/>
              </a:defRPr>
            </a:lvl1pPr>
          </a:lstStyle>
          <a:p>
            <a:r>
              <a:rPr lang="en-US" altLang="ko-KR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2020 </a:t>
            </a:r>
            <a:r>
              <a:rPr lang="ko-KR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한국안광학회</a:t>
            </a:r>
            <a:r>
              <a:rPr lang="ko-KR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대한시과</a:t>
            </a:r>
            <a:r>
              <a:rPr lang="ko-KR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학회 공동학술대회</a:t>
            </a:r>
            <a:endParaRPr lang="en-US" altLang="ko-KR" sz="20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242" y="194787"/>
            <a:ext cx="10973516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242" y="1600269"/>
            <a:ext cx="10973516" cy="4525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136560" y="6292310"/>
            <a:ext cx="1008112" cy="47641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+mn-ea"/>
                <a:ea typeface="+mn-ea"/>
              </a:defRPr>
            </a:lvl1pPr>
          </a:lstStyle>
          <a:p>
            <a:fld id="{8AFD4BAB-1370-4384-BFC7-D2CD913F0926}" type="slidenum">
              <a:rPr lang="en-US" altLang="ko-KR" smtClean="0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defTabSz="1306328" rtl="0" eaLnBrk="0" fontAlgn="base" latinLnBrk="1" hangingPunct="0">
        <a:spcBef>
          <a:spcPct val="0"/>
        </a:spcBef>
        <a:spcAft>
          <a:spcPct val="0"/>
        </a:spcAft>
        <a:defRPr kumimoji="1" sz="6307">
          <a:solidFill>
            <a:schemeClr val="tx2"/>
          </a:solidFill>
          <a:latin typeface="+mj-lt"/>
          <a:ea typeface="+mj-ea"/>
          <a:cs typeface="+mj-cs"/>
        </a:defRPr>
      </a:lvl1pPr>
      <a:lvl2pPr algn="ctr" defTabSz="1306328" rtl="0" eaLnBrk="0" fontAlgn="base" latinLnBrk="1" hangingPunct="0">
        <a:spcBef>
          <a:spcPct val="0"/>
        </a:spcBef>
        <a:spcAft>
          <a:spcPct val="0"/>
        </a:spcAft>
        <a:defRPr kumimoji="1" sz="6307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defTabSz="1306328" rtl="0" eaLnBrk="0" fontAlgn="base" latinLnBrk="1" hangingPunct="0">
        <a:spcBef>
          <a:spcPct val="0"/>
        </a:spcBef>
        <a:spcAft>
          <a:spcPct val="0"/>
        </a:spcAft>
        <a:defRPr kumimoji="1" sz="6307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defTabSz="1306328" rtl="0" eaLnBrk="0" fontAlgn="base" latinLnBrk="1" hangingPunct="0">
        <a:spcBef>
          <a:spcPct val="0"/>
        </a:spcBef>
        <a:spcAft>
          <a:spcPct val="0"/>
        </a:spcAft>
        <a:defRPr kumimoji="1" sz="6307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defTabSz="1306328" rtl="0" eaLnBrk="0" fontAlgn="base" latinLnBrk="1" hangingPunct="0">
        <a:spcBef>
          <a:spcPct val="0"/>
        </a:spcBef>
        <a:spcAft>
          <a:spcPct val="0"/>
        </a:spcAft>
        <a:defRPr kumimoji="1" sz="6307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193530" algn="ctr" defTabSz="1306328" rtl="0" fontAlgn="base" latinLnBrk="1">
        <a:spcBef>
          <a:spcPct val="0"/>
        </a:spcBef>
        <a:spcAft>
          <a:spcPct val="0"/>
        </a:spcAft>
        <a:defRPr kumimoji="1" sz="6307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387060" algn="ctr" defTabSz="1306328" rtl="0" fontAlgn="base" latinLnBrk="1">
        <a:spcBef>
          <a:spcPct val="0"/>
        </a:spcBef>
        <a:spcAft>
          <a:spcPct val="0"/>
        </a:spcAft>
        <a:defRPr kumimoji="1" sz="6307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580590" algn="ctr" defTabSz="1306328" rtl="0" fontAlgn="base" latinLnBrk="1">
        <a:spcBef>
          <a:spcPct val="0"/>
        </a:spcBef>
        <a:spcAft>
          <a:spcPct val="0"/>
        </a:spcAft>
        <a:defRPr kumimoji="1" sz="6307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774120" algn="ctr" defTabSz="1306328" rtl="0" fontAlgn="base" latinLnBrk="1">
        <a:spcBef>
          <a:spcPct val="0"/>
        </a:spcBef>
        <a:spcAft>
          <a:spcPct val="0"/>
        </a:spcAft>
        <a:defRPr kumimoji="1" sz="6307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489873" indent="-489873" algn="l" defTabSz="1306328" rtl="0" eaLnBrk="0" fontAlgn="base" latinLnBrk="1" hangingPunct="0">
        <a:spcBef>
          <a:spcPct val="20000"/>
        </a:spcBef>
        <a:spcAft>
          <a:spcPct val="0"/>
        </a:spcAft>
        <a:buChar char="•"/>
        <a:defRPr kumimoji="1" sz="4572">
          <a:solidFill>
            <a:schemeClr val="tx1"/>
          </a:solidFill>
          <a:latin typeface="+mn-lt"/>
          <a:ea typeface="+mn-ea"/>
          <a:cs typeface="+mn-cs"/>
        </a:defRPr>
      </a:lvl1pPr>
      <a:lvl2pPr marL="1061728" indent="-408564" algn="l" defTabSz="1306328" rtl="0" eaLnBrk="0" fontAlgn="base" latinLnBrk="1" hangingPunct="0">
        <a:spcBef>
          <a:spcPct val="20000"/>
        </a:spcBef>
        <a:spcAft>
          <a:spcPct val="0"/>
        </a:spcAft>
        <a:buChar char="–"/>
        <a:defRPr kumimoji="1" sz="4021">
          <a:solidFill>
            <a:schemeClr val="tx1"/>
          </a:solidFill>
          <a:latin typeface="+mn-lt"/>
          <a:ea typeface="+mn-ea"/>
        </a:defRPr>
      </a:lvl2pPr>
      <a:lvl3pPr marL="1632910" indent="-326582" algn="l" defTabSz="1306328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429">
          <a:solidFill>
            <a:schemeClr val="tx1"/>
          </a:solidFill>
          <a:latin typeface="+mn-lt"/>
          <a:ea typeface="+mn-ea"/>
        </a:defRPr>
      </a:lvl3pPr>
      <a:lvl4pPr marL="2286074" indent="-326582" algn="l" defTabSz="1306328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78">
          <a:solidFill>
            <a:schemeClr val="tx1"/>
          </a:solidFill>
          <a:latin typeface="+mn-lt"/>
          <a:ea typeface="+mn-ea"/>
        </a:defRPr>
      </a:lvl4pPr>
      <a:lvl5pPr marL="2939239" indent="-326582" algn="l" defTabSz="1306328" rtl="0" eaLnBrk="0" fontAlgn="base" latinLnBrk="1" hangingPunct="0">
        <a:spcBef>
          <a:spcPct val="20000"/>
        </a:spcBef>
        <a:spcAft>
          <a:spcPct val="0"/>
        </a:spcAft>
        <a:buChar char="»"/>
        <a:defRPr kumimoji="1" sz="2878">
          <a:solidFill>
            <a:schemeClr val="tx1"/>
          </a:solidFill>
          <a:latin typeface="+mn-lt"/>
          <a:ea typeface="+mn-ea"/>
        </a:defRPr>
      </a:lvl5pPr>
      <a:lvl6pPr marL="3132769" indent="-326582" algn="l" defTabSz="1306328" rtl="0" fontAlgn="base" latinLnBrk="1">
        <a:spcBef>
          <a:spcPct val="20000"/>
        </a:spcBef>
        <a:spcAft>
          <a:spcPct val="0"/>
        </a:spcAft>
        <a:buChar char="»"/>
        <a:defRPr kumimoji="1" sz="2878">
          <a:solidFill>
            <a:schemeClr val="tx1"/>
          </a:solidFill>
          <a:latin typeface="+mn-lt"/>
          <a:ea typeface="+mn-ea"/>
        </a:defRPr>
      </a:lvl6pPr>
      <a:lvl7pPr marL="3326299" indent="-326582" algn="l" defTabSz="1306328" rtl="0" fontAlgn="base" latinLnBrk="1">
        <a:spcBef>
          <a:spcPct val="20000"/>
        </a:spcBef>
        <a:spcAft>
          <a:spcPct val="0"/>
        </a:spcAft>
        <a:buChar char="»"/>
        <a:defRPr kumimoji="1" sz="2878">
          <a:solidFill>
            <a:schemeClr val="tx1"/>
          </a:solidFill>
          <a:latin typeface="+mn-lt"/>
          <a:ea typeface="+mn-ea"/>
        </a:defRPr>
      </a:lvl7pPr>
      <a:lvl8pPr marL="3519829" indent="-326582" algn="l" defTabSz="1306328" rtl="0" fontAlgn="base" latinLnBrk="1">
        <a:spcBef>
          <a:spcPct val="20000"/>
        </a:spcBef>
        <a:spcAft>
          <a:spcPct val="0"/>
        </a:spcAft>
        <a:buChar char="»"/>
        <a:defRPr kumimoji="1" sz="2878">
          <a:solidFill>
            <a:schemeClr val="tx1"/>
          </a:solidFill>
          <a:latin typeface="+mn-lt"/>
          <a:ea typeface="+mn-ea"/>
        </a:defRPr>
      </a:lvl8pPr>
      <a:lvl9pPr marL="3713359" indent="-326582" algn="l" defTabSz="1306328" rtl="0" fontAlgn="base" latinLnBrk="1">
        <a:spcBef>
          <a:spcPct val="20000"/>
        </a:spcBef>
        <a:spcAft>
          <a:spcPct val="0"/>
        </a:spcAft>
        <a:buChar char="»"/>
        <a:defRPr kumimoji="1" sz="2878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387060" rtl="0" eaLnBrk="1" latinLnBrk="1" hangingPunct="1">
        <a:defRPr sz="762" kern="1200">
          <a:solidFill>
            <a:schemeClr val="tx1"/>
          </a:solidFill>
          <a:latin typeface="+mn-lt"/>
          <a:ea typeface="+mn-ea"/>
          <a:cs typeface="+mn-cs"/>
        </a:defRPr>
      </a:lvl1pPr>
      <a:lvl2pPr marL="193530" algn="l" defTabSz="387060" rtl="0" eaLnBrk="1" latinLnBrk="1" hangingPunct="1">
        <a:defRPr sz="762" kern="1200">
          <a:solidFill>
            <a:schemeClr val="tx1"/>
          </a:solidFill>
          <a:latin typeface="+mn-lt"/>
          <a:ea typeface="+mn-ea"/>
          <a:cs typeface="+mn-cs"/>
        </a:defRPr>
      </a:lvl2pPr>
      <a:lvl3pPr marL="387060" algn="l" defTabSz="387060" rtl="0" eaLnBrk="1" latinLnBrk="1" hangingPunct="1">
        <a:defRPr sz="762" kern="1200">
          <a:solidFill>
            <a:schemeClr val="tx1"/>
          </a:solidFill>
          <a:latin typeface="+mn-lt"/>
          <a:ea typeface="+mn-ea"/>
          <a:cs typeface="+mn-cs"/>
        </a:defRPr>
      </a:lvl3pPr>
      <a:lvl4pPr marL="580590" algn="l" defTabSz="387060" rtl="0" eaLnBrk="1" latinLnBrk="1" hangingPunct="1">
        <a:defRPr sz="762" kern="1200">
          <a:solidFill>
            <a:schemeClr val="tx1"/>
          </a:solidFill>
          <a:latin typeface="+mn-lt"/>
          <a:ea typeface="+mn-ea"/>
          <a:cs typeface="+mn-cs"/>
        </a:defRPr>
      </a:lvl4pPr>
      <a:lvl5pPr marL="774120" algn="l" defTabSz="387060" rtl="0" eaLnBrk="1" latinLnBrk="1" hangingPunct="1">
        <a:defRPr sz="762" kern="1200">
          <a:solidFill>
            <a:schemeClr val="tx1"/>
          </a:solidFill>
          <a:latin typeface="+mn-lt"/>
          <a:ea typeface="+mn-ea"/>
          <a:cs typeface="+mn-cs"/>
        </a:defRPr>
      </a:lvl5pPr>
      <a:lvl6pPr marL="967651" algn="l" defTabSz="387060" rtl="0" eaLnBrk="1" latinLnBrk="1" hangingPunct="1">
        <a:defRPr sz="762" kern="1200">
          <a:solidFill>
            <a:schemeClr val="tx1"/>
          </a:solidFill>
          <a:latin typeface="+mn-lt"/>
          <a:ea typeface="+mn-ea"/>
          <a:cs typeface="+mn-cs"/>
        </a:defRPr>
      </a:lvl6pPr>
      <a:lvl7pPr marL="1161181" algn="l" defTabSz="387060" rtl="0" eaLnBrk="1" latinLnBrk="1" hangingPunct="1">
        <a:defRPr sz="762" kern="1200">
          <a:solidFill>
            <a:schemeClr val="tx1"/>
          </a:solidFill>
          <a:latin typeface="+mn-lt"/>
          <a:ea typeface="+mn-ea"/>
          <a:cs typeface="+mn-cs"/>
        </a:defRPr>
      </a:lvl7pPr>
      <a:lvl8pPr marL="1354711" algn="l" defTabSz="387060" rtl="0" eaLnBrk="1" latinLnBrk="1" hangingPunct="1">
        <a:defRPr sz="762" kern="1200">
          <a:solidFill>
            <a:schemeClr val="tx1"/>
          </a:solidFill>
          <a:latin typeface="+mn-lt"/>
          <a:ea typeface="+mn-ea"/>
          <a:cs typeface="+mn-cs"/>
        </a:defRPr>
      </a:lvl8pPr>
      <a:lvl9pPr marL="1548241" algn="l" defTabSz="387060" rtl="0" eaLnBrk="1" latinLnBrk="1" hangingPunct="1">
        <a:defRPr sz="7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8" name="Rectangle 333"/>
          <p:cNvSpPr>
            <a:spLocks noChangeArrowheads="1"/>
          </p:cNvSpPr>
          <p:nvPr/>
        </p:nvSpPr>
        <p:spPr bwMode="auto">
          <a:xfrm>
            <a:off x="773632" y="413457"/>
            <a:ext cx="754572" cy="891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endParaRPr lang="ko-KR" altLang="en-US" sz="2582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95400" y="2060848"/>
            <a:ext cx="150239" cy="620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8705" tIns="19352" rIns="38705" bIns="19352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2582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41446" y="868608"/>
            <a:ext cx="78231" cy="436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38705" tIns="19352" rIns="38705" bIns="19352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2582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916446" y="1196752"/>
            <a:ext cx="78231" cy="436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38705" tIns="19352" rIns="38705" bIns="19352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2582"/>
          </a:p>
        </p:txBody>
      </p:sp>
      <p:sp>
        <p:nvSpPr>
          <p:cNvPr id="6" name="제목 5"/>
          <p:cNvSpPr>
            <a:spLocks noGrp="1"/>
          </p:cNvSpPr>
          <p:nvPr>
            <p:ph type="ctrTitle"/>
          </p:nvPr>
        </p:nvSpPr>
        <p:spPr>
          <a:xfrm>
            <a:off x="914759" y="1556792"/>
            <a:ext cx="10362484" cy="1469907"/>
          </a:xfrm>
        </p:spPr>
        <p:txBody>
          <a:bodyPr/>
          <a:lstStyle/>
          <a:p>
            <a:pPr latinLnBrk="0">
              <a:lnSpc>
                <a:spcPct val="150000"/>
              </a:lnSpc>
            </a:pPr>
            <a:r>
              <a:rPr lang="ko-KR" altLang="en-US" sz="3200" b="1" dirty="0"/>
              <a:t>국내 유통 </a:t>
            </a:r>
            <a:r>
              <a:rPr lang="en-US" altLang="ko-KR" sz="3200" b="1" dirty="0"/>
              <a:t>UV </a:t>
            </a:r>
            <a:r>
              <a:rPr lang="ko-KR" altLang="en-US" sz="3200" b="1" dirty="0"/>
              <a:t>및 </a:t>
            </a:r>
            <a:r>
              <a:rPr lang="ko-KR" altLang="en-US" sz="3200" b="1" dirty="0" err="1"/>
              <a:t>청광</a:t>
            </a:r>
            <a:r>
              <a:rPr lang="ko-KR" altLang="en-US" sz="3200" b="1" dirty="0"/>
              <a:t> 차단 소프트콘택트렌즈의 유해광선 차단효과</a:t>
            </a:r>
          </a:p>
        </p:txBody>
      </p:sp>
      <p:sp>
        <p:nvSpPr>
          <p:cNvPr id="7" name="부제목 6"/>
          <p:cNvSpPr>
            <a:spLocks noGrp="1"/>
          </p:cNvSpPr>
          <p:nvPr>
            <p:ph type="subTitle" idx="1"/>
          </p:nvPr>
        </p:nvSpPr>
        <p:spPr>
          <a:xfrm>
            <a:off x="1828622" y="3573016"/>
            <a:ext cx="8534758" cy="1028897"/>
          </a:xfrm>
        </p:spPr>
        <p:txBody>
          <a:bodyPr/>
          <a:lstStyle/>
          <a:p>
            <a:r>
              <a:rPr lang="ko-KR" altLang="en-US" sz="2400" b="1" dirty="0">
                <a:solidFill>
                  <a:schemeClr val="accent1">
                    <a:lumMod val="25000"/>
                  </a:schemeClr>
                </a:solidFill>
              </a:rPr>
              <a:t>한승수</a:t>
            </a:r>
            <a:r>
              <a:rPr lang="en-US" altLang="ko-KR" sz="2400" b="1" dirty="0">
                <a:solidFill>
                  <a:schemeClr val="accent1">
                    <a:lumMod val="25000"/>
                  </a:schemeClr>
                </a:solidFill>
              </a:rPr>
              <a:t>, </a:t>
            </a:r>
            <a:r>
              <a:rPr lang="ko-KR" altLang="en-US" sz="2400" b="1" dirty="0">
                <a:solidFill>
                  <a:schemeClr val="accent1">
                    <a:lumMod val="25000"/>
                  </a:schemeClr>
                </a:solidFill>
              </a:rPr>
              <a:t>김정은</a:t>
            </a:r>
            <a:r>
              <a:rPr lang="en-US" altLang="ko-KR" sz="2400" b="1" dirty="0">
                <a:solidFill>
                  <a:schemeClr val="accent1">
                    <a:lumMod val="25000"/>
                  </a:schemeClr>
                </a:solidFill>
              </a:rPr>
              <a:t>, </a:t>
            </a:r>
            <a:r>
              <a:rPr lang="ko-KR" altLang="en-US" sz="2400" b="1" dirty="0">
                <a:solidFill>
                  <a:schemeClr val="accent1">
                    <a:lumMod val="25000"/>
                  </a:schemeClr>
                </a:solidFill>
              </a:rPr>
              <a:t>안유진</a:t>
            </a:r>
            <a:r>
              <a:rPr lang="en-US" altLang="ko-KR" sz="2400" b="1" dirty="0">
                <a:solidFill>
                  <a:schemeClr val="accent1">
                    <a:lumMod val="25000"/>
                  </a:schemeClr>
                </a:solidFill>
              </a:rPr>
              <a:t>, </a:t>
            </a:r>
            <a:r>
              <a:rPr lang="ko-KR" altLang="en-US" sz="2400" b="1" dirty="0">
                <a:solidFill>
                  <a:schemeClr val="accent1">
                    <a:lumMod val="25000"/>
                  </a:schemeClr>
                </a:solidFill>
              </a:rPr>
              <a:t>이소연</a:t>
            </a:r>
            <a:r>
              <a:rPr lang="en-US" altLang="ko-KR" sz="2400" b="1" dirty="0">
                <a:solidFill>
                  <a:schemeClr val="accent1">
                    <a:lumMod val="25000"/>
                  </a:schemeClr>
                </a:solidFill>
              </a:rPr>
              <a:t>, </a:t>
            </a:r>
            <a:r>
              <a:rPr lang="ko-KR" altLang="en-US" sz="2400" b="1" dirty="0">
                <a:solidFill>
                  <a:schemeClr val="accent1">
                    <a:lumMod val="25000"/>
                  </a:schemeClr>
                </a:solidFill>
              </a:rPr>
              <a:t>정세영</a:t>
            </a:r>
            <a:r>
              <a:rPr lang="en-US" altLang="ko-KR" sz="2400" b="1" dirty="0">
                <a:solidFill>
                  <a:schemeClr val="accent1">
                    <a:lumMod val="25000"/>
                  </a:schemeClr>
                </a:solidFill>
              </a:rPr>
              <a:t>, </a:t>
            </a:r>
            <a:r>
              <a:rPr lang="ko-KR" altLang="en-US" sz="2400" b="1" dirty="0">
                <a:solidFill>
                  <a:schemeClr val="accent1">
                    <a:lumMod val="25000"/>
                  </a:schemeClr>
                </a:solidFill>
              </a:rPr>
              <a:t>조서현</a:t>
            </a:r>
            <a:r>
              <a:rPr lang="en-US" altLang="ko-KR" sz="2400" b="1" dirty="0">
                <a:solidFill>
                  <a:schemeClr val="accent1">
                    <a:lumMod val="25000"/>
                  </a:schemeClr>
                </a:solidFill>
              </a:rPr>
              <a:t>, </a:t>
            </a:r>
            <a:r>
              <a:rPr lang="ko-KR" altLang="en-US" sz="2400" b="1" dirty="0">
                <a:solidFill>
                  <a:schemeClr val="accent1">
                    <a:lumMod val="25000"/>
                  </a:schemeClr>
                </a:solidFill>
              </a:rPr>
              <a:t>유근창</a:t>
            </a:r>
          </a:p>
        </p:txBody>
      </p:sp>
      <p:sp>
        <p:nvSpPr>
          <p:cNvPr id="60" name="부제목 6"/>
          <p:cNvSpPr txBox="1">
            <a:spLocks/>
          </p:cNvSpPr>
          <p:nvPr/>
        </p:nvSpPr>
        <p:spPr bwMode="auto">
          <a:xfrm>
            <a:off x="1828622" y="4601913"/>
            <a:ext cx="8534758" cy="1752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marL="0" indent="0" algn="ctr" defTabSz="1306328" rtl="0" eaLnBrk="0" fontAlgn="base" latinLnBrk="1" hangingPunct="0">
              <a:spcBef>
                <a:spcPct val="20000"/>
              </a:spcBef>
              <a:spcAft>
                <a:spcPct val="0"/>
              </a:spcAft>
              <a:buNone/>
              <a:defRPr kumimoji="1" sz="4572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3530" indent="0" algn="ctr" defTabSz="1306328" rtl="0" eaLnBrk="0" fontAlgn="base" latinLnBrk="1" hangingPunct="0">
              <a:spcBef>
                <a:spcPct val="20000"/>
              </a:spcBef>
              <a:spcAft>
                <a:spcPct val="0"/>
              </a:spcAft>
              <a:buNone/>
              <a:defRPr kumimoji="1" sz="4021">
                <a:solidFill>
                  <a:schemeClr val="tx1"/>
                </a:solidFill>
                <a:latin typeface="+mn-lt"/>
                <a:ea typeface="+mn-ea"/>
              </a:defRPr>
            </a:lvl2pPr>
            <a:lvl3pPr marL="387060" indent="0" algn="ctr" defTabSz="1306328" rtl="0" eaLnBrk="0" fontAlgn="base" latinLnBrk="1" hangingPunct="0">
              <a:spcBef>
                <a:spcPct val="20000"/>
              </a:spcBef>
              <a:spcAft>
                <a:spcPct val="0"/>
              </a:spcAft>
              <a:buNone/>
              <a:defRPr kumimoji="1" sz="3429">
                <a:solidFill>
                  <a:schemeClr val="tx1"/>
                </a:solidFill>
                <a:latin typeface="+mn-lt"/>
                <a:ea typeface="+mn-ea"/>
              </a:defRPr>
            </a:lvl3pPr>
            <a:lvl4pPr marL="580590" indent="0" algn="ctr" defTabSz="1306328" rtl="0" eaLnBrk="0" fontAlgn="base" latinLnBrk="1" hangingPunct="0">
              <a:spcBef>
                <a:spcPct val="20000"/>
              </a:spcBef>
              <a:spcAft>
                <a:spcPct val="0"/>
              </a:spcAft>
              <a:buNone/>
              <a:defRPr kumimoji="1" sz="2878">
                <a:solidFill>
                  <a:schemeClr val="tx1"/>
                </a:solidFill>
                <a:latin typeface="+mn-lt"/>
                <a:ea typeface="+mn-ea"/>
              </a:defRPr>
            </a:lvl4pPr>
            <a:lvl5pPr marL="774120" indent="0" algn="ctr" defTabSz="1306328" rtl="0" eaLnBrk="0" fontAlgn="base" latinLnBrk="1" hangingPunct="0">
              <a:spcBef>
                <a:spcPct val="20000"/>
              </a:spcBef>
              <a:spcAft>
                <a:spcPct val="0"/>
              </a:spcAft>
              <a:buNone/>
              <a:defRPr kumimoji="1" sz="2878">
                <a:solidFill>
                  <a:schemeClr val="tx1"/>
                </a:solidFill>
                <a:latin typeface="+mn-lt"/>
                <a:ea typeface="+mn-ea"/>
              </a:defRPr>
            </a:lvl5pPr>
            <a:lvl6pPr marL="967651" indent="0" algn="ctr" defTabSz="1306328" rtl="0" fontAlgn="base" latinLnBrk="1">
              <a:spcBef>
                <a:spcPct val="20000"/>
              </a:spcBef>
              <a:spcAft>
                <a:spcPct val="0"/>
              </a:spcAft>
              <a:buNone/>
              <a:defRPr kumimoji="1" sz="2878">
                <a:solidFill>
                  <a:schemeClr val="tx1"/>
                </a:solidFill>
                <a:latin typeface="+mn-lt"/>
                <a:ea typeface="+mn-ea"/>
              </a:defRPr>
            </a:lvl6pPr>
            <a:lvl7pPr marL="1161181" indent="0" algn="ctr" defTabSz="1306328" rtl="0" fontAlgn="base" latinLnBrk="1">
              <a:spcBef>
                <a:spcPct val="20000"/>
              </a:spcBef>
              <a:spcAft>
                <a:spcPct val="0"/>
              </a:spcAft>
              <a:buNone/>
              <a:defRPr kumimoji="1" sz="2878">
                <a:solidFill>
                  <a:schemeClr val="tx1"/>
                </a:solidFill>
                <a:latin typeface="+mn-lt"/>
                <a:ea typeface="+mn-ea"/>
              </a:defRPr>
            </a:lvl7pPr>
            <a:lvl8pPr marL="1354711" indent="0" algn="ctr" defTabSz="1306328" rtl="0" fontAlgn="base" latinLnBrk="1">
              <a:spcBef>
                <a:spcPct val="20000"/>
              </a:spcBef>
              <a:spcAft>
                <a:spcPct val="0"/>
              </a:spcAft>
              <a:buNone/>
              <a:defRPr kumimoji="1" sz="2878">
                <a:solidFill>
                  <a:schemeClr val="tx1"/>
                </a:solidFill>
                <a:latin typeface="+mn-lt"/>
                <a:ea typeface="+mn-ea"/>
              </a:defRPr>
            </a:lvl8pPr>
            <a:lvl9pPr marL="1548241" indent="0" algn="ctr" defTabSz="1306328" rtl="0" fontAlgn="base" latinLnBrk="1">
              <a:spcBef>
                <a:spcPct val="20000"/>
              </a:spcBef>
              <a:spcAft>
                <a:spcPct val="0"/>
              </a:spcAft>
              <a:buNone/>
              <a:defRPr kumimoji="1" sz="2878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ko-KR" altLang="en-US" sz="2400" b="1" kern="0" dirty="0" err="1"/>
              <a:t>동신대학교</a:t>
            </a:r>
            <a:r>
              <a:rPr lang="ko-KR" altLang="en-US" sz="2400" b="1" kern="0" dirty="0"/>
              <a:t> 안경광학과</a:t>
            </a:r>
          </a:p>
        </p:txBody>
      </p:sp>
    </p:spTree>
    <p:extLst>
      <p:ext uri="{BB962C8B-B14F-4D97-AF65-F5344CB8AC3E}">
        <p14:creationId xmlns:p14="http://schemas.microsoft.com/office/powerpoint/2010/main" val="21993676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8" name="Rectangle 333"/>
          <p:cNvSpPr>
            <a:spLocks noChangeArrowheads="1"/>
          </p:cNvSpPr>
          <p:nvPr/>
        </p:nvSpPr>
        <p:spPr bwMode="auto">
          <a:xfrm>
            <a:off x="1343472" y="413457"/>
            <a:ext cx="184731" cy="489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 sz="2582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343472" y="440084"/>
            <a:ext cx="78231" cy="436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38705" tIns="19352" rIns="38705" bIns="19352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2582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343472" y="440084"/>
            <a:ext cx="78231" cy="436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38705" tIns="19352" rIns="38705" bIns="19352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2582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1343472" y="440084"/>
            <a:ext cx="78231" cy="436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38705" tIns="19352" rIns="38705" bIns="19352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2582"/>
          </a:p>
        </p:txBody>
      </p:sp>
      <p:grpSp>
        <p:nvGrpSpPr>
          <p:cNvPr id="15" name="그룹 14"/>
          <p:cNvGrpSpPr/>
          <p:nvPr/>
        </p:nvGrpSpPr>
        <p:grpSpPr>
          <a:xfrm>
            <a:off x="715658" y="1145442"/>
            <a:ext cx="10726318" cy="4871778"/>
            <a:chOff x="1172102" y="4938254"/>
            <a:chExt cx="9469255" cy="11509574"/>
          </a:xfrm>
        </p:grpSpPr>
        <p:grpSp>
          <p:nvGrpSpPr>
            <p:cNvPr id="160" name="그룹 159"/>
            <p:cNvGrpSpPr/>
            <p:nvPr/>
          </p:nvGrpSpPr>
          <p:grpSpPr>
            <a:xfrm>
              <a:off x="1172102" y="4938254"/>
              <a:ext cx="2354469" cy="1450421"/>
              <a:chOff x="236268" y="88530"/>
              <a:chExt cx="2354469" cy="1450421"/>
            </a:xfrm>
          </p:grpSpPr>
          <p:sp>
            <p:nvSpPr>
              <p:cNvPr id="161" name="AutoShape 6"/>
              <p:cNvSpPr>
                <a:spLocks noChangeArrowheads="1"/>
              </p:cNvSpPr>
              <p:nvPr/>
            </p:nvSpPr>
            <p:spPr bwMode="auto">
              <a:xfrm>
                <a:off x="714803" y="311365"/>
                <a:ext cx="1875934" cy="1004745"/>
              </a:xfrm>
              <a:prstGeom prst="flowChartDelay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marL="36000" defTabSz="1306328"/>
                <a:r>
                  <a:rPr lang="ko-KR" altLang="en-US" sz="2000" b="1" dirty="0">
                    <a:latin typeface="+mn-ea"/>
                    <a:ea typeface="+mn-ea"/>
                  </a:rPr>
                  <a:t> </a:t>
                </a:r>
                <a:r>
                  <a:rPr lang="ko-KR" altLang="en-US" sz="2400" b="1" dirty="0">
                    <a:latin typeface="+mn-ea"/>
                    <a:ea typeface="+mn-ea"/>
                  </a:rPr>
                  <a:t>서론</a:t>
                </a:r>
              </a:p>
            </p:txBody>
          </p:sp>
          <p:grpSp>
            <p:nvGrpSpPr>
              <p:cNvPr id="162" name="그룹 161"/>
              <p:cNvGrpSpPr/>
              <p:nvPr/>
            </p:nvGrpSpPr>
            <p:grpSpPr>
              <a:xfrm>
                <a:off x="236268" y="88530"/>
                <a:ext cx="630395" cy="1450421"/>
                <a:chOff x="956348" y="4179108"/>
                <a:chExt cx="630395" cy="1450421"/>
              </a:xfrm>
            </p:grpSpPr>
            <p:pic>
              <p:nvPicPr>
                <p:cNvPr id="163" name="Picture 34" descr="버튼1"/>
                <p:cNvPicPr preferRelativeResize="0">
                  <a:picLocks noChangeArrowheads="1"/>
                </p:cNvPicPr>
                <p:nvPr/>
              </p:nvPicPr>
              <p:blipFill>
                <a:blip r:embed="rId2" cstate="print">
                  <a:lum bright="12000"/>
                </a:blip>
                <a:srcRect/>
                <a:stretch>
                  <a:fillRect/>
                </a:stretch>
              </p:blipFill>
              <p:spPr bwMode="auto">
                <a:xfrm>
                  <a:off x="956348" y="4179108"/>
                  <a:ext cx="613512" cy="1450421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65" name="Rectangle 65"/>
                <p:cNvSpPr>
                  <a:spLocks noChangeArrowheads="1"/>
                </p:cNvSpPr>
                <p:nvPr/>
              </p:nvSpPr>
              <p:spPr bwMode="auto">
                <a:xfrm>
                  <a:off x="1026103" y="4468046"/>
                  <a:ext cx="560640" cy="872547"/>
                </a:xfrm>
                <a:prstGeom prst="rect">
                  <a:avLst/>
                </a:prstGeom>
                <a:noFill/>
                <a:ln w="3175" algn="ctr">
                  <a:noFill/>
                  <a:miter lim="800000"/>
                  <a:headEnd/>
                  <a:tailEnd/>
                </a:ln>
                <a:effectLst/>
              </p:spPr>
              <p:txBody>
                <a:bodyPr lIns="22857" tIns="0" bIns="0">
                  <a:spAutoFit/>
                </a:bodyPr>
                <a:lstStyle/>
                <a:p>
                  <a:pPr algn="ctr">
                    <a:defRPr/>
                  </a:pPr>
                  <a:r>
                    <a:rPr lang="en-US" altLang="ko-KR" sz="2400" b="1" dirty="0"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+mn-ea"/>
                      <a:ea typeface="+mn-ea"/>
                    </a:rPr>
                    <a:t>Ⅰ</a:t>
                  </a:r>
                </a:p>
              </p:txBody>
            </p:sp>
          </p:grpSp>
        </p:grpSp>
        <p:sp>
          <p:nvSpPr>
            <p:cNvPr id="166" name="직사각형 181"/>
            <p:cNvSpPr>
              <a:spLocks noChangeArrowheads="1"/>
            </p:cNvSpPr>
            <p:nvPr/>
          </p:nvSpPr>
          <p:spPr bwMode="auto">
            <a:xfrm>
              <a:off x="1281356" y="6413543"/>
              <a:ext cx="9360001" cy="100342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r>
                <a:rPr lang="ko-KR" altLang="en-US" sz="2000" b="1" dirty="0" err="1">
                  <a:latin typeface="+mn-ea"/>
                  <a:ea typeface="+mn-ea"/>
                </a:rPr>
                <a:t>청광은</a:t>
              </a:r>
              <a:r>
                <a:rPr lang="ko-KR" altLang="en-US" sz="2000" b="1" dirty="0">
                  <a:latin typeface="+mn-ea"/>
                  <a:ea typeface="+mn-ea"/>
                </a:rPr>
                <a:t> 눈의 각막</a:t>
              </a:r>
              <a:r>
                <a:rPr lang="en-US" altLang="ko-KR" sz="2000" b="1" dirty="0">
                  <a:latin typeface="+mn-ea"/>
                  <a:ea typeface="+mn-ea"/>
                </a:rPr>
                <a:t>, </a:t>
              </a:r>
              <a:r>
                <a:rPr lang="ko-KR" altLang="en-US" sz="2000" b="1" dirty="0">
                  <a:latin typeface="+mn-ea"/>
                  <a:ea typeface="+mn-ea"/>
                </a:rPr>
                <a:t>수정체로 흡수되지 않아서 망막에 도달해 기능을 저하시키고</a:t>
              </a:r>
              <a:r>
                <a:rPr lang="en-US" altLang="ko-KR" sz="2000" b="1" dirty="0">
                  <a:latin typeface="+mn-ea"/>
                  <a:ea typeface="+mn-ea"/>
                </a:rPr>
                <a:t>, </a:t>
              </a:r>
              <a:r>
                <a:rPr lang="ko-KR" altLang="en-US" sz="2000" b="1" dirty="0">
                  <a:latin typeface="+mn-ea"/>
                  <a:ea typeface="+mn-ea"/>
                </a:rPr>
                <a:t>시력에 영향을 미칠 수 있는 가장 큰 에너지를 갖고 있다는 연구결과가 있다</a:t>
              </a:r>
              <a:r>
                <a:rPr lang="en-US" altLang="ko-KR" sz="2000" b="1" dirty="0">
                  <a:latin typeface="+mn-ea"/>
                  <a:ea typeface="+mn-ea"/>
                </a:rPr>
                <a:t>. </a:t>
              </a:r>
              <a:r>
                <a:rPr lang="ko-KR" altLang="en-US" sz="2000" b="1" dirty="0" err="1">
                  <a:latin typeface="+mn-ea"/>
                  <a:ea typeface="+mn-ea"/>
                </a:rPr>
                <a:t>청광은</a:t>
              </a:r>
              <a:r>
                <a:rPr lang="ko-KR" altLang="en-US" sz="2000" b="1" dirty="0">
                  <a:latin typeface="+mn-ea"/>
                  <a:ea typeface="+mn-ea"/>
                </a:rPr>
                <a:t> 눈의 피로</a:t>
              </a:r>
              <a:r>
                <a:rPr lang="en-US" altLang="ko-KR" sz="2000" b="1" dirty="0">
                  <a:latin typeface="+mn-ea"/>
                  <a:ea typeface="+mn-ea"/>
                </a:rPr>
                <a:t>, </a:t>
              </a:r>
              <a:r>
                <a:rPr lang="ko-KR" altLang="en-US" sz="2000" b="1" dirty="0">
                  <a:latin typeface="+mn-ea"/>
                  <a:ea typeface="+mn-ea"/>
                </a:rPr>
                <a:t>안구건조증</a:t>
              </a:r>
              <a:r>
                <a:rPr lang="en-US" altLang="ko-KR" sz="2000" b="1" dirty="0">
                  <a:latin typeface="+mn-ea"/>
                  <a:ea typeface="+mn-ea"/>
                </a:rPr>
                <a:t>, </a:t>
              </a:r>
              <a:r>
                <a:rPr lang="ko-KR" altLang="en-US" sz="2000" b="1" dirty="0">
                  <a:latin typeface="+mn-ea"/>
                  <a:ea typeface="+mn-ea"/>
                </a:rPr>
                <a:t>눈의 통증에 따른 두통 및 수면장애 등의 질환을 일으킬 수 있고</a:t>
              </a:r>
              <a:r>
                <a:rPr lang="en-US" altLang="ko-KR" sz="2000" b="1" dirty="0">
                  <a:latin typeface="+mn-ea"/>
                  <a:ea typeface="+mn-ea"/>
                </a:rPr>
                <a:t>, </a:t>
              </a:r>
              <a:r>
                <a:rPr lang="ko-KR" altLang="en-US" sz="2000" b="1" dirty="0">
                  <a:latin typeface="+mn-ea"/>
                  <a:ea typeface="+mn-ea"/>
                </a:rPr>
                <a:t>생체리듬에 영향을 줄 수 있다고 알려졌다</a:t>
              </a:r>
              <a:r>
                <a:rPr lang="en-US" altLang="ko-KR" sz="2000" b="1" dirty="0">
                  <a:latin typeface="+mn-ea"/>
                  <a:ea typeface="+mn-ea"/>
                </a:rPr>
                <a:t>.</a:t>
              </a: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r>
                <a:rPr lang="en-US" altLang="ko-KR" sz="2000" b="1" dirty="0">
                  <a:latin typeface="+mn-ea"/>
                  <a:ea typeface="+mn-ea"/>
                </a:rPr>
                <a:t>UV</a:t>
              </a:r>
              <a:r>
                <a:rPr lang="ko-KR" altLang="en-US" sz="2000" b="1" dirty="0">
                  <a:latin typeface="+mn-ea"/>
                  <a:ea typeface="+mn-ea"/>
                </a:rPr>
                <a:t>는 </a:t>
              </a:r>
              <a:r>
                <a:rPr lang="en-US" altLang="ko-KR" sz="2000" b="1" dirty="0">
                  <a:latin typeface="+mn-ea"/>
                  <a:ea typeface="+mn-ea"/>
                </a:rPr>
                <a:t>UV - A, B, C</a:t>
              </a:r>
              <a:r>
                <a:rPr lang="ko-KR" altLang="en-US" sz="2000" b="1" dirty="0">
                  <a:latin typeface="+mn-ea"/>
                  <a:ea typeface="+mn-ea"/>
                </a:rPr>
                <a:t>파장으로 나뉘는데 </a:t>
              </a:r>
              <a:r>
                <a:rPr lang="en-US" altLang="ko-KR" sz="2000" b="1" dirty="0">
                  <a:latin typeface="+mn-ea"/>
                  <a:ea typeface="+mn-ea"/>
                </a:rPr>
                <a:t>UV – A</a:t>
              </a:r>
              <a:r>
                <a:rPr lang="ko-KR" altLang="en-US" sz="2000" b="1" dirty="0">
                  <a:latin typeface="+mn-ea"/>
                  <a:ea typeface="+mn-ea"/>
                </a:rPr>
                <a:t>는 피부를 검게 만들고 우리 눈의 각막을 투과해서 수정체에 거의 흡수되는 광선이고</a:t>
              </a:r>
              <a:r>
                <a:rPr lang="en-US" altLang="ko-KR" sz="2000" b="1" dirty="0">
                  <a:latin typeface="+mn-ea"/>
                  <a:ea typeface="+mn-ea"/>
                </a:rPr>
                <a:t>, UV – B</a:t>
              </a:r>
              <a:r>
                <a:rPr lang="ko-KR" altLang="en-US" sz="2000" b="1" dirty="0">
                  <a:latin typeface="+mn-ea"/>
                  <a:ea typeface="+mn-ea"/>
                </a:rPr>
                <a:t>는 </a:t>
              </a:r>
              <a:r>
                <a:rPr lang="ko-KR" altLang="en-US" sz="2000" b="1" dirty="0" err="1">
                  <a:latin typeface="+mn-ea"/>
                  <a:ea typeface="+mn-ea"/>
                </a:rPr>
                <a:t>황반</a:t>
              </a:r>
              <a:r>
                <a:rPr lang="en-US" altLang="ko-KR" sz="2000" b="1" dirty="0">
                  <a:latin typeface="+mn-ea"/>
                  <a:ea typeface="+mn-ea"/>
                </a:rPr>
                <a:t>, </a:t>
              </a:r>
              <a:r>
                <a:rPr lang="ko-KR" altLang="en-US" sz="2000" b="1" dirty="0">
                  <a:latin typeface="+mn-ea"/>
                  <a:ea typeface="+mn-ea"/>
                </a:rPr>
                <a:t>화상발생 가능성이 높으며 우리 눈의 각막에서 흡수되는 광선이다</a:t>
              </a:r>
              <a:r>
                <a:rPr lang="en-US" altLang="ko-KR" sz="2000" b="1" dirty="0">
                  <a:latin typeface="+mn-ea"/>
                  <a:ea typeface="+mn-ea"/>
                </a:rPr>
                <a:t>. UV – C</a:t>
              </a:r>
              <a:r>
                <a:rPr lang="ko-KR" altLang="en-US" sz="2000" b="1" dirty="0">
                  <a:latin typeface="+mn-ea"/>
                  <a:ea typeface="+mn-ea"/>
                </a:rPr>
                <a:t>는 살균성이 강하며 </a:t>
              </a:r>
              <a:r>
                <a:rPr lang="en-US" altLang="ko-KR" sz="2000" b="1" dirty="0">
                  <a:latin typeface="+mn-ea"/>
                  <a:ea typeface="+mn-ea"/>
                </a:rPr>
                <a:t>UV – B</a:t>
              </a:r>
              <a:r>
                <a:rPr lang="ko-KR" altLang="en-US" sz="2000" b="1" dirty="0">
                  <a:latin typeface="+mn-ea"/>
                  <a:ea typeface="+mn-ea"/>
                </a:rPr>
                <a:t>보다 훨씬 위험하다</a:t>
              </a:r>
              <a:r>
                <a:rPr lang="en-US" altLang="ko-KR" sz="2000" b="1" dirty="0">
                  <a:latin typeface="+mn-ea"/>
                  <a:ea typeface="+mn-ea"/>
                </a:rPr>
                <a:t>. </a:t>
              </a: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r>
                <a:rPr lang="ko-KR" altLang="en-US" sz="2000" b="1" dirty="0">
                  <a:latin typeface="+mn-ea"/>
                  <a:ea typeface="+mn-ea"/>
                </a:rPr>
                <a:t>따라서 현재 시중에 유통되고 있는 유해광선 차단 기능성 소프트 콘택트렌즈에 대한 </a:t>
              </a:r>
              <a:r>
                <a:rPr lang="en-US" altLang="ko-KR" sz="2000" b="1" dirty="0">
                  <a:latin typeface="+mn-ea"/>
                  <a:ea typeface="+mn-ea"/>
                </a:rPr>
                <a:t>UV </a:t>
              </a:r>
              <a:r>
                <a:rPr lang="ko-KR" altLang="en-US" sz="2000" b="1" dirty="0">
                  <a:latin typeface="+mn-ea"/>
                  <a:ea typeface="+mn-ea"/>
                </a:rPr>
                <a:t>및 </a:t>
              </a:r>
              <a:r>
                <a:rPr lang="ko-KR" altLang="en-US" sz="2000" b="1" dirty="0" err="1">
                  <a:latin typeface="+mn-ea"/>
                  <a:ea typeface="+mn-ea"/>
                </a:rPr>
                <a:t>청광</a:t>
              </a:r>
              <a:r>
                <a:rPr lang="ko-KR" altLang="en-US" sz="2000" b="1" dirty="0">
                  <a:latin typeface="+mn-ea"/>
                  <a:ea typeface="+mn-ea"/>
                </a:rPr>
                <a:t> 차단 효과에 대해 알아보고자 조사하였다</a:t>
              </a:r>
              <a:r>
                <a:rPr lang="en-US" altLang="ko-KR" sz="2000" b="1" dirty="0">
                  <a:latin typeface="+mn-ea"/>
                  <a:ea typeface="+mn-ea"/>
                </a:rPr>
                <a:t>.</a:t>
              </a:r>
            </a:p>
          </p:txBody>
        </p:sp>
      </p:grpSp>
      <p:sp>
        <p:nvSpPr>
          <p:cNvPr id="153" name="AutoShape 6"/>
          <p:cNvSpPr>
            <a:spLocks noChangeArrowheads="1"/>
          </p:cNvSpPr>
          <p:nvPr/>
        </p:nvSpPr>
        <p:spPr bwMode="auto">
          <a:xfrm>
            <a:off x="979256" y="173783"/>
            <a:ext cx="10233488" cy="653699"/>
          </a:xfrm>
          <a:prstGeom prst="roundRect">
            <a:avLst>
              <a:gd name="adj" fmla="val 16667"/>
            </a:avLst>
          </a:prstGeom>
          <a:noFill/>
          <a:ln w="50800"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latinLnBrk="0"/>
            <a:r>
              <a:rPr lang="ko-KR" altLang="en-US" sz="1800" b="1" dirty="0">
                <a:solidFill>
                  <a:schemeClr val="tx1"/>
                </a:solidFill>
                <a:latin typeface="+mj-lt"/>
              </a:rPr>
              <a:t>포스터 번호와 제목</a:t>
            </a:r>
            <a:r>
              <a:rPr lang="en-US" altLang="ko-KR" sz="1800" b="1" dirty="0">
                <a:solidFill>
                  <a:schemeClr val="tx1"/>
                </a:solidFill>
                <a:latin typeface="+mj-lt"/>
              </a:rPr>
              <a:t>: </a:t>
            </a:r>
            <a:r>
              <a:rPr lang="ko-KR" altLang="en-US" sz="1800" b="1" dirty="0">
                <a:solidFill>
                  <a:schemeClr val="tx1"/>
                </a:solidFill>
                <a:latin typeface="+mj-lt"/>
              </a:rPr>
              <a:t>국내 유통</a:t>
            </a:r>
            <a:r>
              <a:rPr lang="en-US" altLang="ko-KR" sz="1800" b="1" dirty="0">
                <a:solidFill>
                  <a:schemeClr val="tx1"/>
                </a:solidFill>
                <a:latin typeface="+mj-lt"/>
              </a:rPr>
              <a:t> UV </a:t>
            </a:r>
            <a:r>
              <a:rPr lang="ko-KR" altLang="en-US" sz="1800" b="1" dirty="0">
                <a:solidFill>
                  <a:schemeClr val="tx1"/>
                </a:solidFill>
                <a:latin typeface="+mj-lt"/>
              </a:rPr>
              <a:t>및 </a:t>
            </a:r>
            <a:r>
              <a:rPr lang="ko-KR" altLang="en-US" sz="1800" b="1" dirty="0" err="1">
                <a:solidFill>
                  <a:schemeClr val="tx1"/>
                </a:solidFill>
                <a:latin typeface="+mj-lt"/>
              </a:rPr>
              <a:t>청광</a:t>
            </a:r>
            <a:r>
              <a:rPr lang="ko-KR" altLang="en-US" sz="1800" b="1" dirty="0">
                <a:solidFill>
                  <a:schemeClr val="tx1"/>
                </a:solidFill>
                <a:latin typeface="+mj-lt"/>
              </a:rPr>
              <a:t> 차단 소프트콘택트렌즈의 유해광선 차단효과</a:t>
            </a:r>
          </a:p>
        </p:txBody>
      </p:sp>
      <p:cxnSp>
        <p:nvCxnSpPr>
          <p:cNvPr id="6" name="직선 연결선 5"/>
          <p:cNvCxnSpPr>
            <a:cxnSpLocks/>
          </p:cNvCxnSpPr>
          <p:nvPr/>
        </p:nvCxnSpPr>
        <p:spPr bwMode="auto">
          <a:xfrm>
            <a:off x="1310580" y="836712"/>
            <a:ext cx="9570841" cy="0"/>
          </a:xfrm>
          <a:prstGeom prst="line">
            <a:avLst/>
          </a:prstGeom>
          <a:solidFill>
            <a:schemeClr val="accent1"/>
          </a:solidFill>
          <a:ln w="19050" cap="flat" cmpd="thinThick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1810007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직사각형 181"/>
          <p:cNvSpPr>
            <a:spLocks noChangeArrowheads="1"/>
          </p:cNvSpPr>
          <p:nvPr/>
        </p:nvSpPr>
        <p:spPr bwMode="auto">
          <a:xfrm>
            <a:off x="812673" y="1769903"/>
            <a:ext cx="7701737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000" b="1" dirty="0">
                <a:latin typeface="+mn-lt"/>
                <a:ea typeface="+mn-ea"/>
              </a:rPr>
              <a:t>대상</a:t>
            </a:r>
            <a:r>
              <a:rPr lang="en-US" altLang="ko-KR" sz="2000" b="1" dirty="0">
                <a:latin typeface="+mn-lt"/>
                <a:ea typeface="+mn-ea"/>
              </a:rPr>
              <a:t>: </a:t>
            </a:r>
            <a:r>
              <a:rPr lang="ko-KR" altLang="en-US" sz="2000" b="1" dirty="0">
                <a:latin typeface="+mn-lt"/>
                <a:ea typeface="+mn-ea"/>
              </a:rPr>
              <a:t>샘플렌즈 </a:t>
            </a:r>
            <a:r>
              <a:rPr lang="en-US" altLang="ko-KR" sz="2000" b="1" dirty="0">
                <a:latin typeface="+mn-lt"/>
                <a:ea typeface="+mn-ea"/>
              </a:rPr>
              <a:t>6</a:t>
            </a:r>
            <a:r>
              <a:rPr lang="ko-KR" altLang="en-US" sz="2000" b="1" dirty="0">
                <a:latin typeface="+mn-lt"/>
                <a:ea typeface="+mn-ea"/>
              </a:rPr>
              <a:t>개</a:t>
            </a:r>
            <a:r>
              <a:rPr lang="en-US" altLang="ko-KR" sz="2000" b="1" dirty="0">
                <a:latin typeface="+mn-lt"/>
                <a:ea typeface="+mn-ea"/>
              </a:rPr>
              <a:t>(UV </a:t>
            </a:r>
            <a:r>
              <a:rPr lang="ko-KR" altLang="en-US" sz="2000" b="1" dirty="0">
                <a:latin typeface="+mn-lt"/>
                <a:ea typeface="+mn-ea"/>
              </a:rPr>
              <a:t>차단 소프트콘택트렌즈 </a:t>
            </a:r>
            <a:r>
              <a:rPr lang="en-US" altLang="ko-KR" sz="2000" b="1" dirty="0">
                <a:latin typeface="+mn-lt"/>
                <a:ea typeface="+mn-ea"/>
              </a:rPr>
              <a:t>3</a:t>
            </a:r>
            <a:r>
              <a:rPr lang="ko-KR" altLang="en-US" sz="2000" b="1" dirty="0">
                <a:latin typeface="+mn-lt"/>
                <a:ea typeface="+mn-ea"/>
              </a:rPr>
              <a:t>종</a:t>
            </a:r>
            <a:r>
              <a:rPr lang="en-US" altLang="ko-KR" sz="2000" b="1" dirty="0">
                <a:latin typeface="+mn-lt"/>
                <a:ea typeface="+mn-ea"/>
              </a:rPr>
              <a:t>, </a:t>
            </a:r>
            <a:r>
              <a:rPr lang="ko-KR" altLang="en-US" sz="2000" b="1" dirty="0" err="1">
                <a:latin typeface="+mn-lt"/>
                <a:ea typeface="+mn-ea"/>
              </a:rPr>
              <a:t>청광</a:t>
            </a:r>
            <a:r>
              <a:rPr lang="ko-KR" altLang="en-US" sz="2000" b="1" dirty="0">
                <a:latin typeface="+mn-lt"/>
                <a:ea typeface="+mn-ea"/>
              </a:rPr>
              <a:t> 차단 소프트콘택트렌즈 </a:t>
            </a:r>
            <a:r>
              <a:rPr lang="en-US" altLang="ko-KR" sz="2000" b="1" dirty="0">
                <a:latin typeface="+mn-lt"/>
                <a:ea typeface="+mn-ea"/>
              </a:rPr>
              <a:t>3</a:t>
            </a:r>
            <a:r>
              <a:rPr lang="ko-KR" altLang="en-US" sz="2000" b="1" dirty="0">
                <a:latin typeface="+mn-lt"/>
                <a:ea typeface="+mn-ea"/>
              </a:rPr>
              <a:t>종</a:t>
            </a:r>
            <a:r>
              <a:rPr lang="en-US" altLang="ko-KR" sz="2000" b="1" dirty="0">
                <a:latin typeface="+mn-lt"/>
                <a:ea typeface="+mn-ea"/>
              </a:rPr>
              <a:t>)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000" b="1" dirty="0">
                <a:latin typeface="+mn-ea"/>
                <a:ea typeface="+mn-ea"/>
              </a:rPr>
              <a:t>방법</a:t>
            </a:r>
            <a:r>
              <a:rPr lang="en-US" altLang="ko-KR" sz="2000" b="1" dirty="0">
                <a:latin typeface="+mn-ea"/>
                <a:ea typeface="+mn-ea"/>
              </a:rPr>
              <a:t>: UV-A, UV-B, UV-C, </a:t>
            </a:r>
            <a:r>
              <a:rPr lang="ko-KR" altLang="en-US" sz="2000" b="1" dirty="0" err="1">
                <a:latin typeface="+mn-ea"/>
                <a:ea typeface="+mn-ea"/>
              </a:rPr>
              <a:t>청광</a:t>
            </a:r>
            <a:r>
              <a:rPr lang="en-US" altLang="ko-KR" sz="2000" b="1" dirty="0">
                <a:latin typeface="+mn-ea"/>
                <a:ea typeface="+mn-ea"/>
              </a:rPr>
              <a:t>1</a:t>
            </a:r>
            <a:r>
              <a:rPr lang="ko-KR" altLang="en-US" sz="2000" b="1" dirty="0">
                <a:latin typeface="+mn-ea"/>
                <a:ea typeface="+mn-ea"/>
              </a:rPr>
              <a:t>영역</a:t>
            </a:r>
            <a:r>
              <a:rPr lang="en-US" altLang="ko-KR" sz="2000" b="1" dirty="0">
                <a:latin typeface="+mn-ea"/>
                <a:ea typeface="+mn-ea"/>
              </a:rPr>
              <a:t>, </a:t>
            </a:r>
            <a:r>
              <a:rPr lang="ko-KR" altLang="en-US" sz="2000" b="1" dirty="0" err="1">
                <a:latin typeface="+mn-ea"/>
                <a:ea typeface="+mn-ea"/>
              </a:rPr>
              <a:t>청광</a:t>
            </a:r>
            <a:r>
              <a:rPr lang="en-US" altLang="ko-KR" sz="2000" b="1" dirty="0">
                <a:latin typeface="+mn-ea"/>
                <a:ea typeface="+mn-ea"/>
              </a:rPr>
              <a:t>2</a:t>
            </a:r>
            <a:r>
              <a:rPr lang="ko-KR" altLang="en-US" sz="2000" b="1" dirty="0">
                <a:latin typeface="+mn-ea"/>
                <a:ea typeface="+mn-ea"/>
              </a:rPr>
              <a:t>영역</a:t>
            </a:r>
            <a:r>
              <a:rPr lang="en-US" altLang="ko-KR" sz="2000" b="1" dirty="0">
                <a:latin typeface="+mn-ea"/>
                <a:ea typeface="+mn-ea"/>
              </a:rPr>
              <a:t>, </a:t>
            </a:r>
            <a:r>
              <a:rPr lang="ko-KR" altLang="en-US" sz="2000" b="1" dirty="0" err="1">
                <a:latin typeface="+mn-ea"/>
                <a:ea typeface="+mn-ea"/>
              </a:rPr>
              <a:t>청광</a:t>
            </a:r>
            <a:r>
              <a:rPr lang="ko-KR" altLang="en-US" sz="2000" b="1" dirty="0">
                <a:latin typeface="+mn-ea"/>
                <a:ea typeface="+mn-ea"/>
              </a:rPr>
              <a:t> </a:t>
            </a:r>
            <a:r>
              <a:rPr lang="en-US" altLang="ko-KR" sz="2000" b="1" dirty="0">
                <a:latin typeface="+mn-ea"/>
                <a:ea typeface="+mn-ea"/>
              </a:rPr>
              <a:t>3</a:t>
            </a:r>
            <a:r>
              <a:rPr lang="ko-KR" altLang="en-US" sz="2000" b="1" dirty="0">
                <a:latin typeface="+mn-ea"/>
                <a:ea typeface="+mn-ea"/>
              </a:rPr>
              <a:t>영역 그리고 가시광선영역에서의 투과율을 </a:t>
            </a:r>
            <a:r>
              <a:rPr lang="en-US" altLang="ko-KR" sz="2000" b="1" dirty="0">
                <a:latin typeface="+mn-ea"/>
                <a:ea typeface="+mn-ea"/>
              </a:rPr>
              <a:t>UV Spectrophotometer(</a:t>
            </a:r>
            <a:r>
              <a:rPr lang="ko-KR" altLang="en-US" sz="2000" b="1" dirty="0">
                <a:latin typeface="+mn-ea"/>
                <a:ea typeface="+mn-ea"/>
              </a:rPr>
              <a:t>일본</a:t>
            </a:r>
            <a:r>
              <a:rPr lang="en-US" altLang="ko-KR" sz="2000" b="1" dirty="0">
                <a:latin typeface="+mn-ea"/>
                <a:ea typeface="+mn-ea"/>
              </a:rPr>
              <a:t>, HITACHI UH5300)</a:t>
            </a:r>
            <a:r>
              <a:rPr lang="ko-KR" altLang="en-US" sz="2000" b="1" dirty="0">
                <a:latin typeface="+mn-ea"/>
                <a:ea typeface="+mn-ea"/>
              </a:rPr>
              <a:t>를 이용하여 샘플렌즈 </a:t>
            </a:r>
            <a:r>
              <a:rPr lang="en-US" altLang="ko-KR" sz="2000" b="1" dirty="0">
                <a:latin typeface="+mn-ea"/>
                <a:ea typeface="+mn-ea"/>
              </a:rPr>
              <a:t>6</a:t>
            </a:r>
            <a:r>
              <a:rPr lang="ko-KR" altLang="en-US" sz="2000" b="1" dirty="0">
                <a:latin typeface="+mn-ea"/>
                <a:ea typeface="+mn-ea"/>
              </a:rPr>
              <a:t>개를 각각 </a:t>
            </a:r>
            <a:r>
              <a:rPr lang="en-US" altLang="ko-KR" sz="2000" b="1" dirty="0">
                <a:latin typeface="+mn-ea"/>
                <a:ea typeface="+mn-ea"/>
              </a:rPr>
              <a:t>3</a:t>
            </a:r>
            <a:r>
              <a:rPr lang="ko-KR" altLang="en-US" sz="2000" b="1" dirty="0">
                <a:latin typeface="+mn-ea"/>
                <a:ea typeface="+mn-ea"/>
              </a:rPr>
              <a:t>회 측정 후 평균값을 비교하였다</a:t>
            </a:r>
            <a:r>
              <a:rPr lang="en-US" altLang="ko-KR" sz="2000" b="1" dirty="0">
                <a:latin typeface="+mn-ea"/>
                <a:ea typeface="+mn-ea"/>
              </a:rPr>
              <a:t>.</a:t>
            </a:r>
          </a:p>
          <a:p>
            <a:pPr>
              <a:lnSpc>
                <a:spcPct val="150000"/>
              </a:lnSpc>
            </a:pPr>
            <a:endParaRPr lang="en-US" altLang="ko-KR" sz="2000" b="1" dirty="0"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endParaRPr lang="en-US" altLang="ko-KR" sz="2000" b="1" dirty="0">
              <a:latin typeface="+mn-ea"/>
              <a:ea typeface="+mn-ea"/>
            </a:endParaRPr>
          </a:p>
        </p:txBody>
      </p:sp>
      <p:sp>
        <p:nvSpPr>
          <p:cNvPr id="25" name="AutoShape 6">
            <a:extLst>
              <a:ext uri="{FF2B5EF4-FFF2-40B4-BE49-F238E27FC236}">
                <a16:creationId xmlns:a16="http://schemas.microsoft.com/office/drawing/2014/main" id="{E77D3380-1877-4996-9A6F-F0A75EDB7C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7462" y="1230711"/>
            <a:ext cx="2124968" cy="425289"/>
          </a:xfrm>
          <a:prstGeom prst="flowChartDelay">
            <a:avLst/>
          </a:prstGeom>
          <a:gradFill rotWithShape="1">
            <a:gsLst>
              <a:gs pos="0">
                <a:srgbClr val="0066FF"/>
              </a:gs>
              <a:gs pos="100000">
                <a:schemeClr val="bg1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36000" defTabSz="1306328"/>
            <a:r>
              <a:rPr lang="ko-KR" altLang="en-US" sz="2000" b="1" dirty="0">
                <a:latin typeface="+mn-ea"/>
                <a:ea typeface="+mn-ea"/>
              </a:rPr>
              <a:t> </a:t>
            </a:r>
            <a:r>
              <a:rPr lang="ko-KR" altLang="en-US" sz="2400" b="1" dirty="0">
                <a:latin typeface="+mn-ea"/>
                <a:ea typeface="+mn-ea"/>
              </a:rPr>
              <a:t>대상 및 방법</a:t>
            </a:r>
          </a:p>
        </p:txBody>
      </p:sp>
      <p:pic>
        <p:nvPicPr>
          <p:cNvPr id="26" name="Picture 34" descr="버튼1">
            <a:extLst>
              <a:ext uri="{FF2B5EF4-FFF2-40B4-BE49-F238E27FC236}">
                <a16:creationId xmlns:a16="http://schemas.microsoft.com/office/drawing/2014/main" id="{904119F8-3D1B-465B-9BB0-69A0D52E68A5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2" cstate="print">
            <a:lum bright="12000"/>
          </a:blip>
          <a:srcRect/>
          <a:stretch>
            <a:fillRect/>
          </a:stretch>
        </p:blipFill>
        <p:spPr bwMode="auto">
          <a:xfrm>
            <a:off x="695400" y="1136389"/>
            <a:ext cx="694957" cy="61393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27" name="Rectangle 65">
            <a:extLst>
              <a:ext uri="{FF2B5EF4-FFF2-40B4-BE49-F238E27FC236}">
                <a16:creationId xmlns:a16="http://schemas.microsoft.com/office/drawing/2014/main" id="{E66D7CD0-9B7A-4846-93FE-992DE5E640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4415" y="1258691"/>
            <a:ext cx="635066" cy="369332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  <a:effectLst/>
        </p:spPr>
        <p:txBody>
          <a:bodyPr lIns="22857" tIns="0" bIns="0">
            <a:spAutoFit/>
          </a:bodyPr>
          <a:lstStyle/>
          <a:p>
            <a:pPr algn="ctr">
              <a:defRPr/>
            </a:pPr>
            <a:r>
              <a:rPr lang="en-US" altLang="ko-KR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+mn-ea"/>
                <a:ea typeface="+mn-ea"/>
              </a:rPr>
              <a:t>II</a:t>
            </a:r>
          </a:p>
        </p:txBody>
      </p:sp>
      <p:sp>
        <p:nvSpPr>
          <p:cNvPr id="12" name="AutoShape 6"/>
          <p:cNvSpPr>
            <a:spLocks noChangeArrowheads="1"/>
          </p:cNvSpPr>
          <p:nvPr/>
        </p:nvSpPr>
        <p:spPr bwMode="auto">
          <a:xfrm>
            <a:off x="979256" y="173783"/>
            <a:ext cx="10233488" cy="653699"/>
          </a:xfrm>
          <a:prstGeom prst="roundRect">
            <a:avLst>
              <a:gd name="adj" fmla="val 16667"/>
            </a:avLst>
          </a:prstGeom>
          <a:noFill/>
          <a:ln w="50800"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latinLnBrk="0"/>
            <a:r>
              <a:rPr lang="ko-KR" altLang="en-US" sz="1800" b="1" dirty="0">
                <a:solidFill>
                  <a:schemeClr val="tx1"/>
                </a:solidFill>
                <a:latin typeface="+mj-lt"/>
              </a:rPr>
              <a:t>포스터 번호와 제목</a:t>
            </a:r>
            <a:r>
              <a:rPr lang="en-US" altLang="ko-KR" sz="1800" b="1" dirty="0">
                <a:solidFill>
                  <a:schemeClr val="tx1"/>
                </a:solidFill>
                <a:latin typeface="+mj-lt"/>
              </a:rPr>
              <a:t>: </a:t>
            </a:r>
            <a:r>
              <a:rPr lang="ko-KR" altLang="en-US" sz="1800" b="1" dirty="0">
                <a:solidFill>
                  <a:schemeClr val="tx1"/>
                </a:solidFill>
              </a:rPr>
              <a:t>국내 유통</a:t>
            </a:r>
            <a:r>
              <a:rPr lang="en-US" altLang="ko-KR" sz="1800" b="1" dirty="0">
                <a:solidFill>
                  <a:schemeClr val="tx1"/>
                </a:solidFill>
              </a:rPr>
              <a:t> UV </a:t>
            </a:r>
            <a:r>
              <a:rPr lang="ko-KR" altLang="en-US" sz="1800" b="1" dirty="0">
                <a:solidFill>
                  <a:schemeClr val="tx1"/>
                </a:solidFill>
              </a:rPr>
              <a:t>및 </a:t>
            </a:r>
            <a:r>
              <a:rPr lang="ko-KR" altLang="en-US" sz="1800" b="1" dirty="0" err="1">
                <a:solidFill>
                  <a:schemeClr val="tx1"/>
                </a:solidFill>
              </a:rPr>
              <a:t>청광</a:t>
            </a:r>
            <a:r>
              <a:rPr lang="ko-KR" altLang="en-US" sz="1800" b="1" dirty="0">
                <a:solidFill>
                  <a:schemeClr val="tx1"/>
                </a:solidFill>
              </a:rPr>
              <a:t> 차단 소프트콘택트렌즈의 유해광선 차단효과</a:t>
            </a:r>
          </a:p>
        </p:txBody>
      </p:sp>
      <p:cxnSp>
        <p:nvCxnSpPr>
          <p:cNvPr id="13" name="직선 연결선 12"/>
          <p:cNvCxnSpPr>
            <a:cxnSpLocks/>
          </p:cNvCxnSpPr>
          <p:nvPr/>
        </p:nvCxnSpPr>
        <p:spPr bwMode="auto">
          <a:xfrm>
            <a:off x="1310580" y="836712"/>
            <a:ext cx="9570841" cy="0"/>
          </a:xfrm>
          <a:prstGeom prst="line">
            <a:avLst/>
          </a:prstGeom>
          <a:solidFill>
            <a:schemeClr val="accent1"/>
          </a:solidFill>
          <a:ln w="19050" cap="flat" cmpd="thinThick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026" name="Picture 2" descr="C:\Users\admin\Pictures\Screenshots\스크린샷(13)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4410" y="1443357"/>
            <a:ext cx="2698333" cy="1930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7" name="_x216358192" descr="EMB00001a4c545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2431" y="3460656"/>
            <a:ext cx="2500313" cy="3051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69567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333">
            <a:extLst>
              <a:ext uri="{FF2B5EF4-FFF2-40B4-BE49-F238E27FC236}">
                <a16:creationId xmlns:a16="http://schemas.microsoft.com/office/drawing/2014/main" id="{80B1D59E-1A6A-43C2-909C-B83EEFAB71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3472" y="413457"/>
            <a:ext cx="184731" cy="489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 sz="2582"/>
          </a:p>
        </p:txBody>
      </p:sp>
      <p:sp>
        <p:nvSpPr>
          <p:cNvPr id="18" name="Rectangle 1">
            <a:extLst>
              <a:ext uri="{FF2B5EF4-FFF2-40B4-BE49-F238E27FC236}">
                <a16:creationId xmlns:a16="http://schemas.microsoft.com/office/drawing/2014/main" id="{76FA8F23-4BFF-4CEC-B07D-FE03E377BC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3472" y="440084"/>
            <a:ext cx="78231" cy="436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38705" tIns="19352" rIns="38705" bIns="19352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2582"/>
          </a:p>
        </p:txBody>
      </p:sp>
      <p:sp>
        <p:nvSpPr>
          <p:cNvPr id="19" name="Rectangle 3">
            <a:extLst>
              <a:ext uri="{FF2B5EF4-FFF2-40B4-BE49-F238E27FC236}">
                <a16:creationId xmlns:a16="http://schemas.microsoft.com/office/drawing/2014/main" id="{F204882B-CBB2-49E5-A989-FF45994A31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3472" y="440084"/>
            <a:ext cx="78231" cy="436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38705" tIns="19352" rIns="38705" bIns="19352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2582"/>
          </a:p>
        </p:txBody>
      </p:sp>
      <p:sp>
        <p:nvSpPr>
          <p:cNvPr id="20" name="Rectangle 5">
            <a:extLst>
              <a:ext uri="{FF2B5EF4-FFF2-40B4-BE49-F238E27FC236}">
                <a16:creationId xmlns:a16="http://schemas.microsoft.com/office/drawing/2014/main" id="{C23129FD-709B-4CD8-A666-F8357D9A00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3472" y="440084"/>
            <a:ext cx="78231" cy="436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38705" tIns="19352" rIns="38705" bIns="19352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2582"/>
          </a:p>
        </p:txBody>
      </p:sp>
      <p:sp>
        <p:nvSpPr>
          <p:cNvPr id="26" name="AutoShape 6">
            <a:extLst>
              <a:ext uri="{FF2B5EF4-FFF2-40B4-BE49-F238E27FC236}">
                <a16:creationId xmlns:a16="http://schemas.microsoft.com/office/drawing/2014/main" id="{4ED58BCF-0CB3-4B0A-8059-F351807ABA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7462" y="1241379"/>
            <a:ext cx="2124968" cy="425289"/>
          </a:xfrm>
          <a:prstGeom prst="flowChartDelay">
            <a:avLst/>
          </a:prstGeom>
          <a:gradFill rotWithShape="1">
            <a:gsLst>
              <a:gs pos="0">
                <a:srgbClr val="0066FF"/>
              </a:gs>
              <a:gs pos="100000">
                <a:schemeClr val="bg1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36000" defTabSz="1306328"/>
            <a:r>
              <a:rPr lang="ko-KR" altLang="en-US" sz="2000" b="1" dirty="0">
                <a:latin typeface="+mn-ea"/>
                <a:ea typeface="+mn-ea"/>
              </a:rPr>
              <a:t> </a:t>
            </a:r>
            <a:r>
              <a:rPr lang="ko-KR" altLang="en-US" sz="2400" b="1" dirty="0">
                <a:latin typeface="+mn-ea"/>
                <a:ea typeface="+mn-ea"/>
              </a:rPr>
              <a:t>결과 및 고찰</a:t>
            </a:r>
          </a:p>
        </p:txBody>
      </p:sp>
      <p:pic>
        <p:nvPicPr>
          <p:cNvPr id="27" name="Picture 34" descr="버튼1">
            <a:extLst>
              <a:ext uri="{FF2B5EF4-FFF2-40B4-BE49-F238E27FC236}">
                <a16:creationId xmlns:a16="http://schemas.microsoft.com/office/drawing/2014/main" id="{8A720D87-0A35-4A3B-AF78-2533CF015734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2" cstate="print">
            <a:lum bright="12000"/>
          </a:blip>
          <a:srcRect/>
          <a:stretch>
            <a:fillRect/>
          </a:stretch>
        </p:blipFill>
        <p:spPr bwMode="auto">
          <a:xfrm>
            <a:off x="695400" y="1147057"/>
            <a:ext cx="694957" cy="61393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28" name="Rectangle 65">
            <a:extLst>
              <a:ext uri="{FF2B5EF4-FFF2-40B4-BE49-F238E27FC236}">
                <a16:creationId xmlns:a16="http://schemas.microsoft.com/office/drawing/2014/main" id="{E1BBE7F3-A282-4371-AF21-118076DF00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4415" y="1269359"/>
            <a:ext cx="635066" cy="369332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  <a:effectLst/>
        </p:spPr>
        <p:txBody>
          <a:bodyPr lIns="22857" tIns="0" bIns="0">
            <a:spAutoFit/>
          </a:bodyPr>
          <a:lstStyle/>
          <a:p>
            <a:pPr algn="ctr">
              <a:defRPr/>
            </a:pPr>
            <a:r>
              <a:rPr lang="en-US" altLang="ko-KR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+mn-ea"/>
                <a:ea typeface="+mn-ea"/>
              </a:rPr>
              <a:t>III</a:t>
            </a:r>
          </a:p>
        </p:txBody>
      </p:sp>
      <p:sp>
        <p:nvSpPr>
          <p:cNvPr id="12" name="AutoShape 6"/>
          <p:cNvSpPr>
            <a:spLocks noChangeArrowheads="1"/>
          </p:cNvSpPr>
          <p:nvPr/>
        </p:nvSpPr>
        <p:spPr bwMode="auto">
          <a:xfrm>
            <a:off x="979256" y="173783"/>
            <a:ext cx="10233488" cy="653699"/>
          </a:xfrm>
          <a:prstGeom prst="roundRect">
            <a:avLst>
              <a:gd name="adj" fmla="val 16667"/>
            </a:avLst>
          </a:prstGeom>
          <a:noFill/>
          <a:ln w="50800"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latinLnBrk="0"/>
            <a:r>
              <a:rPr lang="ko-KR" altLang="en-US" sz="1800" b="1" dirty="0">
                <a:solidFill>
                  <a:schemeClr val="tx1"/>
                </a:solidFill>
                <a:latin typeface="+mj-lt"/>
              </a:rPr>
              <a:t>포스터 번호와 제목</a:t>
            </a:r>
            <a:r>
              <a:rPr lang="en-US" altLang="ko-KR" sz="1800" b="1" dirty="0">
                <a:solidFill>
                  <a:schemeClr val="tx1"/>
                </a:solidFill>
                <a:latin typeface="+mj-lt"/>
              </a:rPr>
              <a:t>: </a:t>
            </a:r>
            <a:r>
              <a:rPr lang="ko-KR" altLang="en-US" sz="1800" b="1" dirty="0">
                <a:solidFill>
                  <a:schemeClr val="tx1"/>
                </a:solidFill>
              </a:rPr>
              <a:t>국내 유통</a:t>
            </a:r>
            <a:r>
              <a:rPr lang="en-US" altLang="ko-KR" sz="1800" b="1" dirty="0">
                <a:solidFill>
                  <a:schemeClr val="tx1"/>
                </a:solidFill>
              </a:rPr>
              <a:t> UV </a:t>
            </a:r>
            <a:r>
              <a:rPr lang="ko-KR" altLang="en-US" sz="1800" b="1" dirty="0">
                <a:solidFill>
                  <a:schemeClr val="tx1"/>
                </a:solidFill>
              </a:rPr>
              <a:t>및 </a:t>
            </a:r>
            <a:r>
              <a:rPr lang="ko-KR" altLang="en-US" sz="1800" b="1" dirty="0" err="1">
                <a:solidFill>
                  <a:schemeClr val="tx1"/>
                </a:solidFill>
              </a:rPr>
              <a:t>청광</a:t>
            </a:r>
            <a:r>
              <a:rPr lang="ko-KR" altLang="en-US" sz="1800" b="1" dirty="0">
                <a:solidFill>
                  <a:schemeClr val="tx1"/>
                </a:solidFill>
              </a:rPr>
              <a:t> 차단 소프트콘택트렌즈의 유해광선 차단효과</a:t>
            </a:r>
          </a:p>
        </p:txBody>
      </p:sp>
      <p:cxnSp>
        <p:nvCxnSpPr>
          <p:cNvPr id="13" name="직선 연결선 12"/>
          <p:cNvCxnSpPr>
            <a:cxnSpLocks/>
          </p:cNvCxnSpPr>
          <p:nvPr/>
        </p:nvCxnSpPr>
        <p:spPr bwMode="auto">
          <a:xfrm>
            <a:off x="1310580" y="836712"/>
            <a:ext cx="9570841" cy="0"/>
          </a:xfrm>
          <a:prstGeom prst="line">
            <a:avLst/>
          </a:prstGeom>
          <a:solidFill>
            <a:schemeClr val="accent1"/>
          </a:solidFill>
          <a:ln w="19050" cap="flat" cmpd="thinThick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357257" y="1731724"/>
            <a:ext cx="49247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latin typeface="+mn-lt"/>
              </a:rPr>
              <a:t>Table</a:t>
            </a:r>
            <a:r>
              <a:rPr lang="ko-KR" altLang="en-US" sz="1400" b="1" dirty="0">
                <a:latin typeface="+mn-lt"/>
              </a:rPr>
              <a:t> </a:t>
            </a:r>
            <a:r>
              <a:rPr lang="en-US" altLang="ko-KR" sz="1400" b="1" dirty="0">
                <a:latin typeface="+mn-lt"/>
              </a:rPr>
              <a:t>1. UV </a:t>
            </a:r>
            <a:r>
              <a:rPr lang="ko-KR" altLang="en-US" sz="1400" b="1" dirty="0">
                <a:latin typeface="+mn-lt"/>
              </a:rPr>
              <a:t>차단 소프트 콘택트렌즈 </a:t>
            </a:r>
            <a:r>
              <a:rPr lang="en-US" altLang="ko-KR" sz="1400" b="1" dirty="0">
                <a:latin typeface="+mn-lt"/>
              </a:rPr>
              <a:t>3</a:t>
            </a:r>
            <a:r>
              <a:rPr lang="ko-KR" altLang="en-US" sz="1400" b="1" dirty="0">
                <a:latin typeface="+mn-lt"/>
              </a:rPr>
              <a:t>종</a:t>
            </a:r>
            <a:r>
              <a:rPr lang="en-US" altLang="ko-KR" sz="1400" b="1" dirty="0">
                <a:latin typeface="+mn-lt"/>
              </a:rPr>
              <a:t>(200~700nm)</a:t>
            </a:r>
            <a:endParaRPr lang="ko-KR" altLang="en-US" sz="1400" b="1" dirty="0">
              <a:latin typeface="+mn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913990" y="1731724"/>
            <a:ext cx="55995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latin typeface="+mn-lt"/>
              </a:rPr>
              <a:t>Table</a:t>
            </a:r>
            <a:r>
              <a:rPr lang="ko-KR" altLang="en-US" sz="1400" b="1" dirty="0">
                <a:latin typeface="+mn-lt"/>
              </a:rPr>
              <a:t> </a:t>
            </a:r>
            <a:r>
              <a:rPr lang="en-US" altLang="ko-KR" sz="1400" b="1" dirty="0">
                <a:latin typeface="+mn-lt"/>
              </a:rPr>
              <a:t>2. </a:t>
            </a:r>
            <a:r>
              <a:rPr lang="ko-KR" altLang="en-US" sz="1400" b="1" dirty="0" err="1">
                <a:latin typeface="+mn-lt"/>
              </a:rPr>
              <a:t>청광</a:t>
            </a:r>
            <a:r>
              <a:rPr lang="en-US" altLang="ko-KR" sz="1400" b="1" dirty="0">
                <a:latin typeface="+mn-lt"/>
              </a:rPr>
              <a:t> </a:t>
            </a:r>
            <a:r>
              <a:rPr lang="ko-KR" altLang="en-US" sz="1400" b="1" dirty="0">
                <a:latin typeface="+mn-lt"/>
              </a:rPr>
              <a:t>차단 소프트 콘택트렌즈 </a:t>
            </a:r>
            <a:r>
              <a:rPr lang="en-US" altLang="ko-KR" sz="1400" b="1" dirty="0">
                <a:latin typeface="+mn-lt"/>
              </a:rPr>
              <a:t>3</a:t>
            </a:r>
            <a:r>
              <a:rPr lang="ko-KR" altLang="en-US" sz="1400" b="1" dirty="0">
                <a:latin typeface="+mn-lt"/>
              </a:rPr>
              <a:t>종</a:t>
            </a:r>
            <a:r>
              <a:rPr lang="en-US" altLang="ko-KR" sz="1400" b="1" dirty="0">
                <a:latin typeface="+mn-lt"/>
              </a:rPr>
              <a:t>(200~700nm)</a:t>
            </a:r>
            <a:endParaRPr lang="ko-KR" altLang="en-US" sz="1400" b="1" dirty="0">
              <a:latin typeface="+mn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57257" y="4081129"/>
            <a:ext cx="49685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latin typeface="+mn-lt"/>
              </a:rPr>
              <a:t>Table</a:t>
            </a:r>
            <a:r>
              <a:rPr lang="ko-KR" altLang="en-US" sz="1400" b="1" dirty="0">
                <a:latin typeface="+mn-lt"/>
              </a:rPr>
              <a:t> </a:t>
            </a:r>
            <a:r>
              <a:rPr lang="en-US" altLang="ko-KR" sz="1400" b="1" dirty="0">
                <a:latin typeface="+mn-lt"/>
              </a:rPr>
              <a:t>3. UV </a:t>
            </a:r>
            <a:r>
              <a:rPr lang="ko-KR" altLang="en-US" sz="1400" b="1" dirty="0">
                <a:latin typeface="+mn-lt"/>
              </a:rPr>
              <a:t>차단 소프트 콘택트렌즈 </a:t>
            </a:r>
            <a:r>
              <a:rPr lang="en-US" altLang="ko-KR" sz="1400" b="1" dirty="0">
                <a:latin typeface="+mn-lt"/>
              </a:rPr>
              <a:t>3</a:t>
            </a:r>
            <a:r>
              <a:rPr lang="ko-KR" altLang="en-US" sz="1400" b="1" dirty="0">
                <a:latin typeface="+mn-lt"/>
              </a:rPr>
              <a:t>종</a:t>
            </a:r>
            <a:r>
              <a:rPr lang="en-US" altLang="ko-KR" sz="1400" b="1" dirty="0">
                <a:latin typeface="+mn-lt"/>
              </a:rPr>
              <a:t>(200~380nm)</a:t>
            </a:r>
            <a:endParaRPr lang="ko-KR" altLang="en-US" sz="1400" b="1" dirty="0">
              <a:latin typeface="+mn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913990" y="4140315"/>
            <a:ext cx="51845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latin typeface="+mn-lt"/>
              </a:rPr>
              <a:t>Table</a:t>
            </a:r>
            <a:r>
              <a:rPr lang="ko-KR" altLang="en-US" sz="1400" b="1" dirty="0">
                <a:latin typeface="+mn-lt"/>
              </a:rPr>
              <a:t> </a:t>
            </a:r>
            <a:r>
              <a:rPr lang="en-US" altLang="ko-KR" sz="1400" b="1" dirty="0">
                <a:latin typeface="+mn-lt"/>
              </a:rPr>
              <a:t>4. </a:t>
            </a:r>
            <a:r>
              <a:rPr lang="ko-KR" altLang="en-US" sz="1400" b="1" dirty="0" err="1">
                <a:latin typeface="+mn-lt"/>
              </a:rPr>
              <a:t>청광</a:t>
            </a:r>
            <a:r>
              <a:rPr lang="ko-KR" altLang="en-US" sz="1400" b="1" dirty="0">
                <a:latin typeface="+mn-lt"/>
              </a:rPr>
              <a:t> 차단 소프트 콘택트렌즈 </a:t>
            </a:r>
            <a:r>
              <a:rPr lang="en-US" altLang="ko-KR" sz="1400" b="1" dirty="0">
                <a:latin typeface="+mn-lt"/>
              </a:rPr>
              <a:t>3</a:t>
            </a:r>
            <a:r>
              <a:rPr lang="ko-KR" altLang="en-US" sz="1400" b="1" dirty="0">
                <a:latin typeface="+mn-lt"/>
              </a:rPr>
              <a:t>종</a:t>
            </a:r>
            <a:r>
              <a:rPr lang="en-US" altLang="ko-KR" sz="1400" b="1" dirty="0">
                <a:latin typeface="+mn-lt"/>
              </a:rPr>
              <a:t>(380~500nm)</a:t>
            </a:r>
            <a:endParaRPr lang="ko-KR" altLang="en-US" sz="1400" b="1" dirty="0">
              <a:latin typeface="+mn-lt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7" name="_x161547272" descr="EMB000047b8288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057" y="4452821"/>
            <a:ext cx="3240000" cy="1944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9" name="_x161547992" descr="EMB000041d028c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3227" y="4478869"/>
            <a:ext cx="3240000" cy="1944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31" name="_x162871888" descr="EMB000041d028c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3227" y="2154696"/>
            <a:ext cx="3240000" cy="1946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33" name="_x162872128" descr="EMB000041d028cc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256" y="2154861"/>
            <a:ext cx="3240000" cy="194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63874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직사각형 181"/>
          <p:cNvSpPr>
            <a:spLocks noChangeArrowheads="1"/>
          </p:cNvSpPr>
          <p:nvPr/>
        </p:nvSpPr>
        <p:spPr bwMode="auto">
          <a:xfrm>
            <a:off x="811371" y="1830266"/>
            <a:ext cx="10602560" cy="1878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sz="2000" b="1" dirty="0">
                <a:latin typeface="+mn-ea"/>
                <a:ea typeface="+mn-ea"/>
              </a:rPr>
              <a:t>UV </a:t>
            </a:r>
            <a:r>
              <a:rPr lang="ko-KR" altLang="en-US" sz="2000" b="1" dirty="0">
                <a:latin typeface="+mn-ea"/>
                <a:ea typeface="+mn-ea"/>
              </a:rPr>
              <a:t>차단 소프트콘택트렌즈 </a:t>
            </a:r>
            <a:r>
              <a:rPr lang="en-US" altLang="ko-KR" sz="2000" b="1" dirty="0">
                <a:latin typeface="+mn-ea"/>
                <a:ea typeface="+mn-ea"/>
              </a:rPr>
              <a:t>3</a:t>
            </a:r>
            <a:r>
              <a:rPr lang="ko-KR" altLang="en-US" sz="2000" b="1" dirty="0">
                <a:latin typeface="+mn-ea"/>
                <a:ea typeface="+mn-ea"/>
              </a:rPr>
              <a:t>종에 대한 </a:t>
            </a:r>
            <a:r>
              <a:rPr lang="en-US" altLang="ko-KR" sz="2000" b="1" dirty="0">
                <a:latin typeface="+mn-ea"/>
                <a:ea typeface="+mn-ea"/>
              </a:rPr>
              <a:t>200 ~ 750nm </a:t>
            </a:r>
            <a:r>
              <a:rPr lang="ko-KR" altLang="en-US" sz="2000" b="1" dirty="0">
                <a:latin typeface="+mn-ea"/>
                <a:ea typeface="+mn-ea"/>
              </a:rPr>
              <a:t>파장을 조사한 결과 </a:t>
            </a:r>
            <a:r>
              <a:rPr lang="en-US" altLang="ko-KR" sz="2000" b="1" dirty="0">
                <a:latin typeface="+mn-ea"/>
                <a:ea typeface="+mn-ea"/>
              </a:rPr>
              <a:t>UV-A, B, C </a:t>
            </a:r>
            <a:r>
              <a:rPr lang="ko-KR" altLang="en-US" sz="2000" b="1" dirty="0">
                <a:latin typeface="+mn-ea"/>
                <a:ea typeface="+mn-ea"/>
              </a:rPr>
              <a:t>영역의 </a:t>
            </a:r>
            <a:r>
              <a:rPr lang="ko-KR" altLang="en-US" sz="2000" b="1" dirty="0" err="1">
                <a:latin typeface="+mn-ea"/>
                <a:ea typeface="+mn-ea"/>
              </a:rPr>
              <a:t>차단율은</a:t>
            </a:r>
            <a:r>
              <a:rPr lang="ko-KR" altLang="en-US" sz="2000" b="1" dirty="0">
                <a:latin typeface="+mn-ea"/>
                <a:ea typeface="+mn-ea"/>
              </a:rPr>
              <a:t> 평균 </a:t>
            </a:r>
            <a:r>
              <a:rPr lang="en-US" altLang="ko-KR" sz="2000" b="1" dirty="0">
                <a:latin typeface="+mn-ea"/>
                <a:ea typeface="+mn-ea"/>
              </a:rPr>
              <a:t>93.3%, </a:t>
            </a:r>
            <a:r>
              <a:rPr lang="ko-KR" altLang="en-US" sz="2000" b="1" dirty="0">
                <a:latin typeface="+mn-ea"/>
                <a:ea typeface="+mn-ea"/>
              </a:rPr>
              <a:t>가시광선 투과율은 평균 </a:t>
            </a:r>
            <a:r>
              <a:rPr lang="en-US" altLang="ko-KR" sz="2000" b="1" dirty="0">
                <a:latin typeface="+mn-ea"/>
                <a:ea typeface="+mn-ea"/>
              </a:rPr>
              <a:t>97.2%</a:t>
            </a:r>
            <a:r>
              <a:rPr lang="ko-KR" altLang="en-US" sz="2000" b="1" dirty="0">
                <a:latin typeface="+mn-ea"/>
                <a:ea typeface="+mn-ea"/>
              </a:rPr>
              <a:t>로 조사되었다</a:t>
            </a:r>
            <a:r>
              <a:rPr lang="en-US" altLang="ko-KR" sz="2000" b="1" dirty="0">
                <a:latin typeface="+mn-ea"/>
                <a:ea typeface="+mn-ea"/>
              </a:rPr>
              <a:t>. </a:t>
            </a:r>
            <a:r>
              <a:rPr lang="ko-KR" altLang="en-US" sz="2000" b="1" dirty="0">
                <a:latin typeface="+mn-ea"/>
                <a:ea typeface="+mn-ea"/>
              </a:rPr>
              <a:t>그리고 </a:t>
            </a:r>
            <a:r>
              <a:rPr lang="ko-KR" altLang="en-US" sz="2000" b="1" dirty="0" err="1">
                <a:latin typeface="+mn-ea"/>
                <a:ea typeface="+mn-ea"/>
              </a:rPr>
              <a:t>청광</a:t>
            </a:r>
            <a:r>
              <a:rPr lang="ko-KR" altLang="en-US" sz="2000" b="1" dirty="0">
                <a:latin typeface="+mn-ea"/>
                <a:ea typeface="+mn-ea"/>
              </a:rPr>
              <a:t> 차단 소프트 콘택트렌즈 </a:t>
            </a:r>
            <a:r>
              <a:rPr lang="en-US" altLang="ko-KR" sz="2000" b="1" dirty="0">
                <a:latin typeface="+mn-ea"/>
                <a:ea typeface="+mn-ea"/>
              </a:rPr>
              <a:t>3</a:t>
            </a:r>
            <a:r>
              <a:rPr lang="ko-KR" altLang="en-US" sz="2000" b="1" dirty="0">
                <a:latin typeface="+mn-ea"/>
                <a:ea typeface="+mn-ea"/>
              </a:rPr>
              <a:t>종에 대해 </a:t>
            </a:r>
            <a:r>
              <a:rPr lang="ko-KR" altLang="en-US" sz="2000" b="1" dirty="0" err="1">
                <a:latin typeface="+mn-ea"/>
                <a:ea typeface="+mn-ea"/>
              </a:rPr>
              <a:t>청광</a:t>
            </a:r>
            <a:r>
              <a:rPr lang="ko-KR" altLang="en-US" sz="2000" b="1" dirty="0">
                <a:latin typeface="+mn-ea"/>
                <a:ea typeface="+mn-ea"/>
              </a:rPr>
              <a:t> </a:t>
            </a:r>
            <a:r>
              <a:rPr lang="en-US" altLang="ko-KR" sz="2000" b="1" dirty="0">
                <a:latin typeface="+mn-ea"/>
                <a:ea typeface="+mn-ea"/>
              </a:rPr>
              <a:t>1, 2, 3 </a:t>
            </a:r>
            <a:r>
              <a:rPr lang="ko-KR" altLang="en-US" sz="2000" b="1" dirty="0">
                <a:latin typeface="+mn-ea"/>
                <a:ea typeface="+mn-ea"/>
              </a:rPr>
              <a:t>영역의 </a:t>
            </a:r>
            <a:r>
              <a:rPr lang="ko-KR" altLang="en-US" sz="2000" b="1" dirty="0" err="1">
                <a:latin typeface="+mn-ea"/>
                <a:ea typeface="+mn-ea"/>
              </a:rPr>
              <a:t>차단율을</a:t>
            </a:r>
            <a:r>
              <a:rPr lang="ko-KR" altLang="en-US" sz="2000" b="1" dirty="0">
                <a:latin typeface="+mn-ea"/>
                <a:ea typeface="+mn-ea"/>
              </a:rPr>
              <a:t> 조사한 결과 평균 </a:t>
            </a:r>
            <a:r>
              <a:rPr lang="en-US" altLang="ko-KR" sz="2000" b="1" dirty="0">
                <a:latin typeface="+mn-ea"/>
                <a:ea typeface="+mn-ea"/>
              </a:rPr>
              <a:t>15%</a:t>
            </a:r>
            <a:r>
              <a:rPr lang="ko-KR" altLang="en-US" sz="2000" b="1" dirty="0">
                <a:latin typeface="+mn-ea"/>
                <a:ea typeface="+mn-ea"/>
              </a:rPr>
              <a:t>로 조사되었고 가시광선 투과율은 평균 </a:t>
            </a:r>
            <a:r>
              <a:rPr lang="en-US" altLang="ko-KR" sz="2000" b="1" dirty="0">
                <a:latin typeface="+mn-ea"/>
                <a:ea typeface="+mn-ea"/>
              </a:rPr>
              <a:t>92.3%</a:t>
            </a:r>
            <a:r>
              <a:rPr lang="ko-KR" altLang="en-US" sz="2000" b="1" dirty="0">
                <a:latin typeface="+mn-ea"/>
                <a:ea typeface="+mn-ea"/>
              </a:rPr>
              <a:t>로 조사되었다</a:t>
            </a:r>
            <a:r>
              <a:rPr lang="en-US" altLang="ko-KR" sz="2000" b="1" dirty="0">
                <a:latin typeface="+mn-ea"/>
                <a:ea typeface="+mn-ea"/>
              </a:rPr>
              <a:t>.</a:t>
            </a:r>
          </a:p>
        </p:txBody>
      </p:sp>
      <p:sp>
        <p:nvSpPr>
          <p:cNvPr id="17" name="Rectangle 333">
            <a:extLst>
              <a:ext uri="{FF2B5EF4-FFF2-40B4-BE49-F238E27FC236}">
                <a16:creationId xmlns:a16="http://schemas.microsoft.com/office/drawing/2014/main" id="{80B1D59E-1A6A-43C2-909C-B83EEFAB71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3472" y="413457"/>
            <a:ext cx="184731" cy="489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 sz="2582"/>
          </a:p>
        </p:txBody>
      </p:sp>
      <p:sp>
        <p:nvSpPr>
          <p:cNvPr id="18" name="Rectangle 1">
            <a:extLst>
              <a:ext uri="{FF2B5EF4-FFF2-40B4-BE49-F238E27FC236}">
                <a16:creationId xmlns:a16="http://schemas.microsoft.com/office/drawing/2014/main" id="{76FA8F23-4BFF-4CEC-B07D-FE03E377BC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3472" y="440084"/>
            <a:ext cx="78231" cy="436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38705" tIns="19352" rIns="38705" bIns="19352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2582"/>
          </a:p>
        </p:txBody>
      </p:sp>
      <p:sp>
        <p:nvSpPr>
          <p:cNvPr id="19" name="Rectangle 3">
            <a:extLst>
              <a:ext uri="{FF2B5EF4-FFF2-40B4-BE49-F238E27FC236}">
                <a16:creationId xmlns:a16="http://schemas.microsoft.com/office/drawing/2014/main" id="{F204882B-CBB2-49E5-A989-FF45994A31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3472" y="440084"/>
            <a:ext cx="78231" cy="436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38705" tIns="19352" rIns="38705" bIns="19352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2582"/>
          </a:p>
        </p:txBody>
      </p:sp>
      <p:sp>
        <p:nvSpPr>
          <p:cNvPr id="20" name="Rectangle 5">
            <a:extLst>
              <a:ext uri="{FF2B5EF4-FFF2-40B4-BE49-F238E27FC236}">
                <a16:creationId xmlns:a16="http://schemas.microsoft.com/office/drawing/2014/main" id="{C23129FD-709B-4CD8-A666-F8357D9A00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3472" y="440084"/>
            <a:ext cx="78231" cy="436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38705" tIns="19352" rIns="38705" bIns="19352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2582"/>
          </a:p>
        </p:txBody>
      </p:sp>
      <p:sp>
        <p:nvSpPr>
          <p:cNvPr id="26" name="AutoShape 6">
            <a:extLst>
              <a:ext uri="{FF2B5EF4-FFF2-40B4-BE49-F238E27FC236}">
                <a16:creationId xmlns:a16="http://schemas.microsoft.com/office/drawing/2014/main" id="{4ED58BCF-0CB3-4B0A-8059-F351807ABA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7462" y="1241379"/>
            <a:ext cx="2124968" cy="425289"/>
          </a:xfrm>
          <a:prstGeom prst="flowChartDelay">
            <a:avLst/>
          </a:prstGeom>
          <a:gradFill rotWithShape="1">
            <a:gsLst>
              <a:gs pos="0">
                <a:srgbClr val="0066FF"/>
              </a:gs>
              <a:gs pos="100000">
                <a:schemeClr val="bg1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36000" defTabSz="1306328"/>
            <a:r>
              <a:rPr lang="ko-KR" altLang="en-US" sz="2000" b="1" dirty="0">
                <a:latin typeface="+mn-ea"/>
                <a:ea typeface="+mn-ea"/>
              </a:rPr>
              <a:t> </a:t>
            </a:r>
            <a:r>
              <a:rPr lang="ko-KR" altLang="en-US" sz="2400" b="1" dirty="0">
                <a:latin typeface="+mn-ea"/>
                <a:ea typeface="+mn-ea"/>
              </a:rPr>
              <a:t>결과 및 고찰</a:t>
            </a:r>
          </a:p>
        </p:txBody>
      </p:sp>
      <p:pic>
        <p:nvPicPr>
          <p:cNvPr id="27" name="Picture 34" descr="버튼1">
            <a:extLst>
              <a:ext uri="{FF2B5EF4-FFF2-40B4-BE49-F238E27FC236}">
                <a16:creationId xmlns:a16="http://schemas.microsoft.com/office/drawing/2014/main" id="{8A720D87-0A35-4A3B-AF78-2533CF015734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2" cstate="print">
            <a:lum bright="12000"/>
          </a:blip>
          <a:srcRect/>
          <a:stretch>
            <a:fillRect/>
          </a:stretch>
        </p:blipFill>
        <p:spPr bwMode="auto">
          <a:xfrm>
            <a:off x="695400" y="1147057"/>
            <a:ext cx="694957" cy="61393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28" name="Rectangle 65">
            <a:extLst>
              <a:ext uri="{FF2B5EF4-FFF2-40B4-BE49-F238E27FC236}">
                <a16:creationId xmlns:a16="http://schemas.microsoft.com/office/drawing/2014/main" id="{E1BBE7F3-A282-4371-AF21-118076DF00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4415" y="1269359"/>
            <a:ext cx="635066" cy="369332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  <a:effectLst/>
        </p:spPr>
        <p:txBody>
          <a:bodyPr lIns="22857" tIns="0" bIns="0">
            <a:spAutoFit/>
          </a:bodyPr>
          <a:lstStyle/>
          <a:p>
            <a:pPr algn="ctr">
              <a:defRPr/>
            </a:pPr>
            <a:r>
              <a:rPr lang="en-US" altLang="ko-KR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+mn-ea"/>
                <a:ea typeface="+mn-ea"/>
              </a:rPr>
              <a:t>III</a:t>
            </a:r>
          </a:p>
        </p:txBody>
      </p:sp>
      <p:sp>
        <p:nvSpPr>
          <p:cNvPr id="12" name="AutoShape 6"/>
          <p:cNvSpPr>
            <a:spLocks noChangeArrowheads="1"/>
          </p:cNvSpPr>
          <p:nvPr/>
        </p:nvSpPr>
        <p:spPr bwMode="auto">
          <a:xfrm>
            <a:off x="979256" y="173783"/>
            <a:ext cx="10233488" cy="653699"/>
          </a:xfrm>
          <a:prstGeom prst="roundRect">
            <a:avLst>
              <a:gd name="adj" fmla="val 16667"/>
            </a:avLst>
          </a:prstGeom>
          <a:noFill/>
          <a:ln w="50800"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latinLnBrk="0"/>
            <a:r>
              <a:rPr lang="ko-KR" altLang="en-US" sz="1800" b="1" dirty="0">
                <a:solidFill>
                  <a:schemeClr val="tx1"/>
                </a:solidFill>
                <a:latin typeface="+mj-lt"/>
              </a:rPr>
              <a:t>포스터 번호와 제목</a:t>
            </a:r>
            <a:r>
              <a:rPr lang="en-US" altLang="ko-KR" sz="1800" b="1" dirty="0">
                <a:solidFill>
                  <a:schemeClr val="tx1"/>
                </a:solidFill>
                <a:latin typeface="+mj-lt"/>
              </a:rPr>
              <a:t>: </a:t>
            </a:r>
            <a:r>
              <a:rPr lang="ko-KR" altLang="en-US" sz="1800" b="1" dirty="0">
                <a:solidFill>
                  <a:schemeClr val="tx1"/>
                </a:solidFill>
              </a:rPr>
              <a:t>국내 유통</a:t>
            </a:r>
            <a:r>
              <a:rPr lang="en-US" altLang="ko-KR" sz="1800" b="1" dirty="0">
                <a:solidFill>
                  <a:schemeClr val="tx1"/>
                </a:solidFill>
              </a:rPr>
              <a:t> UV </a:t>
            </a:r>
            <a:r>
              <a:rPr lang="ko-KR" altLang="en-US" sz="1800" b="1" dirty="0">
                <a:solidFill>
                  <a:schemeClr val="tx1"/>
                </a:solidFill>
              </a:rPr>
              <a:t>및 </a:t>
            </a:r>
            <a:r>
              <a:rPr lang="ko-KR" altLang="en-US" sz="1800" b="1" dirty="0" err="1">
                <a:solidFill>
                  <a:schemeClr val="tx1"/>
                </a:solidFill>
              </a:rPr>
              <a:t>청광</a:t>
            </a:r>
            <a:r>
              <a:rPr lang="ko-KR" altLang="en-US" sz="1800" b="1" dirty="0">
                <a:solidFill>
                  <a:schemeClr val="tx1"/>
                </a:solidFill>
              </a:rPr>
              <a:t> 차단 소프트콘택트렌즈의 유해광선 차단효과</a:t>
            </a:r>
          </a:p>
        </p:txBody>
      </p:sp>
      <p:cxnSp>
        <p:nvCxnSpPr>
          <p:cNvPr id="13" name="직선 연결선 12"/>
          <p:cNvCxnSpPr>
            <a:cxnSpLocks/>
          </p:cNvCxnSpPr>
          <p:nvPr/>
        </p:nvCxnSpPr>
        <p:spPr bwMode="auto">
          <a:xfrm>
            <a:off x="1310580" y="836712"/>
            <a:ext cx="9570841" cy="0"/>
          </a:xfrm>
          <a:prstGeom prst="line">
            <a:avLst/>
          </a:prstGeom>
          <a:solidFill>
            <a:schemeClr val="accent1"/>
          </a:solidFill>
          <a:ln w="19050" cap="flat" cmpd="thinThick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367011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직사각형 181"/>
          <p:cNvSpPr>
            <a:spLocks noChangeArrowheads="1"/>
          </p:cNvSpPr>
          <p:nvPr/>
        </p:nvSpPr>
        <p:spPr bwMode="auto">
          <a:xfrm>
            <a:off x="787286" y="1834885"/>
            <a:ext cx="10602560" cy="240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sz="2000" b="1" dirty="0">
                <a:latin typeface="+mn-ea"/>
                <a:ea typeface="+mn-ea"/>
              </a:rPr>
              <a:t>UV Spectrophotometer(</a:t>
            </a:r>
            <a:r>
              <a:rPr lang="ko-KR" altLang="en-US" sz="2000" b="1" dirty="0">
                <a:latin typeface="+mn-ea"/>
                <a:ea typeface="+mn-ea"/>
              </a:rPr>
              <a:t>일본</a:t>
            </a:r>
            <a:r>
              <a:rPr lang="en-US" altLang="ko-KR" sz="2000" b="1" dirty="0">
                <a:latin typeface="+mn-ea"/>
                <a:ea typeface="+mn-ea"/>
              </a:rPr>
              <a:t>, HITACHI UH5300)</a:t>
            </a:r>
            <a:r>
              <a:rPr lang="ko-KR" altLang="en-US" sz="2000" b="1" dirty="0">
                <a:latin typeface="+mn-ea"/>
                <a:ea typeface="+mn-ea"/>
              </a:rPr>
              <a:t>를 사용하여 </a:t>
            </a:r>
            <a:r>
              <a:rPr lang="en-US" altLang="ko-KR" sz="2000" b="1" dirty="0">
                <a:latin typeface="+mn-ea"/>
                <a:ea typeface="+mn-ea"/>
              </a:rPr>
              <a:t>200~750nm </a:t>
            </a:r>
            <a:r>
              <a:rPr lang="ko-KR" altLang="en-US" sz="2000" b="1" dirty="0">
                <a:latin typeface="+mn-ea"/>
                <a:ea typeface="+mn-ea"/>
              </a:rPr>
              <a:t>파장을 조사한 결과 </a:t>
            </a:r>
            <a:r>
              <a:rPr lang="en-US" altLang="ko-KR" sz="2000" b="1" dirty="0">
                <a:latin typeface="+mn-ea"/>
                <a:ea typeface="+mn-ea"/>
              </a:rPr>
              <a:t>UV </a:t>
            </a:r>
            <a:r>
              <a:rPr lang="ko-KR" altLang="en-US" sz="2000" b="1" dirty="0">
                <a:latin typeface="+mn-ea"/>
                <a:ea typeface="+mn-ea"/>
              </a:rPr>
              <a:t>차단 소프트 콘택트렌즈는 </a:t>
            </a:r>
            <a:r>
              <a:rPr lang="en-US" altLang="ko-KR" sz="2000" b="1" dirty="0">
                <a:latin typeface="+mn-ea"/>
                <a:ea typeface="+mn-ea"/>
              </a:rPr>
              <a:t>UV-A, B, C </a:t>
            </a:r>
            <a:r>
              <a:rPr lang="ko-KR" altLang="en-US" sz="2000" b="1" dirty="0">
                <a:latin typeface="+mn-ea"/>
                <a:ea typeface="+mn-ea"/>
              </a:rPr>
              <a:t>에서 </a:t>
            </a:r>
            <a:r>
              <a:rPr lang="ko-KR" altLang="en-US" sz="2000" b="1" dirty="0" err="1">
                <a:latin typeface="+mn-ea"/>
                <a:ea typeface="+mn-ea"/>
              </a:rPr>
              <a:t>청광</a:t>
            </a:r>
            <a:r>
              <a:rPr lang="ko-KR" altLang="en-US" sz="2000" b="1" dirty="0">
                <a:latin typeface="+mn-ea"/>
                <a:ea typeface="+mn-ea"/>
              </a:rPr>
              <a:t> 차단 소프트 콘택트렌즈는 </a:t>
            </a:r>
            <a:r>
              <a:rPr lang="ko-KR" altLang="en-US" sz="2000" b="1" dirty="0" err="1">
                <a:latin typeface="+mn-ea"/>
                <a:ea typeface="+mn-ea"/>
              </a:rPr>
              <a:t>청광</a:t>
            </a:r>
            <a:r>
              <a:rPr lang="ko-KR" altLang="en-US" sz="2000" b="1" dirty="0">
                <a:latin typeface="+mn-ea"/>
                <a:ea typeface="+mn-ea"/>
              </a:rPr>
              <a:t> </a:t>
            </a:r>
            <a:r>
              <a:rPr lang="en-US" altLang="ko-KR" sz="2000" b="1" dirty="0">
                <a:latin typeface="+mn-ea"/>
                <a:ea typeface="+mn-ea"/>
              </a:rPr>
              <a:t>1, 2, 3 </a:t>
            </a:r>
            <a:r>
              <a:rPr lang="ko-KR" altLang="en-US" sz="2000" b="1" dirty="0">
                <a:latin typeface="+mn-ea"/>
                <a:ea typeface="+mn-ea"/>
              </a:rPr>
              <a:t>영역에서의 차단 효과가 있었고 가시광선의 영역에서는 모든 렌즈들이 투과율을 충족하는 것으로 조사되었다</a:t>
            </a:r>
            <a:r>
              <a:rPr lang="en-US" altLang="ko-KR" sz="2000" b="1" dirty="0">
                <a:latin typeface="+mn-ea"/>
                <a:ea typeface="+mn-ea"/>
              </a:rPr>
              <a:t>. </a:t>
            </a:r>
            <a:r>
              <a:rPr lang="ko-KR" altLang="en-US" sz="2000" b="1" dirty="0">
                <a:latin typeface="+mn-ea"/>
                <a:ea typeface="+mn-ea"/>
              </a:rPr>
              <a:t>실험을 통해 대부분의 렌즈가 명시하고 있는 가시광선 투과율 및 </a:t>
            </a:r>
            <a:r>
              <a:rPr lang="ko-KR" altLang="en-US" sz="2000" b="1" dirty="0" err="1">
                <a:latin typeface="+mn-ea"/>
                <a:ea typeface="+mn-ea"/>
              </a:rPr>
              <a:t>유해광선</a:t>
            </a:r>
            <a:r>
              <a:rPr lang="ko-KR" altLang="en-US" sz="2000" b="1" dirty="0">
                <a:latin typeface="+mn-ea"/>
                <a:ea typeface="+mn-ea"/>
              </a:rPr>
              <a:t> </a:t>
            </a:r>
            <a:r>
              <a:rPr lang="ko-KR" altLang="en-US" sz="2000" b="1" dirty="0" err="1">
                <a:latin typeface="+mn-ea"/>
                <a:ea typeface="+mn-ea"/>
              </a:rPr>
              <a:t>차단율을</a:t>
            </a:r>
            <a:r>
              <a:rPr lang="ko-KR" altLang="en-US" sz="2000" b="1" dirty="0">
                <a:latin typeface="+mn-ea"/>
                <a:ea typeface="+mn-ea"/>
              </a:rPr>
              <a:t> 충족하는 것을 알 수 있었다</a:t>
            </a:r>
            <a:r>
              <a:rPr lang="en-US" altLang="ko-KR" sz="2000" b="1" dirty="0">
                <a:latin typeface="+mn-ea"/>
                <a:ea typeface="+mn-ea"/>
              </a:rPr>
              <a:t>.</a:t>
            </a:r>
          </a:p>
        </p:txBody>
      </p:sp>
      <p:sp>
        <p:nvSpPr>
          <p:cNvPr id="23" name="AutoShape 6">
            <a:extLst>
              <a:ext uri="{FF2B5EF4-FFF2-40B4-BE49-F238E27FC236}">
                <a16:creationId xmlns:a16="http://schemas.microsoft.com/office/drawing/2014/main" id="{049CCE6F-D76E-4B32-A5D9-55E21FF24D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7584" y="1241379"/>
            <a:ext cx="2124968" cy="425289"/>
          </a:xfrm>
          <a:prstGeom prst="flowChartDelay">
            <a:avLst/>
          </a:prstGeom>
          <a:gradFill rotWithShape="1">
            <a:gsLst>
              <a:gs pos="0">
                <a:srgbClr val="0066FF"/>
              </a:gs>
              <a:gs pos="100000">
                <a:schemeClr val="bg1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36000" defTabSz="1306328"/>
            <a:r>
              <a:rPr lang="ko-KR" altLang="en-US" sz="2000" b="1" dirty="0">
                <a:latin typeface="+mn-ea"/>
                <a:ea typeface="+mn-ea"/>
              </a:rPr>
              <a:t> </a:t>
            </a:r>
            <a:r>
              <a:rPr lang="ko-KR" altLang="en-US" sz="2400" b="1" dirty="0">
                <a:latin typeface="+mn-ea"/>
                <a:ea typeface="+mn-ea"/>
              </a:rPr>
              <a:t>결론</a:t>
            </a:r>
          </a:p>
        </p:txBody>
      </p:sp>
      <p:pic>
        <p:nvPicPr>
          <p:cNvPr id="24" name="Picture 34" descr="버튼1">
            <a:extLst>
              <a:ext uri="{FF2B5EF4-FFF2-40B4-BE49-F238E27FC236}">
                <a16:creationId xmlns:a16="http://schemas.microsoft.com/office/drawing/2014/main" id="{5856AE87-CEA6-462C-94D3-AE626BFEFB7F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2" cstate="print">
            <a:lum bright="12000"/>
          </a:blip>
          <a:srcRect/>
          <a:stretch>
            <a:fillRect/>
          </a:stretch>
        </p:blipFill>
        <p:spPr bwMode="auto">
          <a:xfrm>
            <a:off x="675522" y="1147057"/>
            <a:ext cx="694957" cy="61393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25" name="Rectangle 65">
            <a:extLst>
              <a:ext uri="{FF2B5EF4-FFF2-40B4-BE49-F238E27FC236}">
                <a16:creationId xmlns:a16="http://schemas.microsoft.com/office/drawing/2014/main" id="{C26D4BCA-2521-4CA5-A07B-15E001301D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4537" y="1269359"/>
            <a:ext cx="635066" cy="369332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  <a:effectLst/>
        </p:spPr>
        <p:txBody>
          <a:bodyPr lIns="22857" tIns="0" bIns="0">
            <a:spAutoFit/>
          </a:bodyPr>
          <a:lstStyle/>
          <a:p>
            <a:pPr algn="ctr">
              <a:defRPr/>
            </a:pPr>
            <a:r>
              <a:rPr lang="en-US" altLang="ko-KR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+mn-ea"/>
                <a:ea typeface="+mn-ea"/>
              </a:rPr>
              <a:t>IV</a:t>
            </a:r>
          </a:p>
        </p:txBody>
      </p:sp>
      <p:sp>
        <p:nvSpPr>
          <p:cNvPr id="12" name="AutoShape 6"/>
          <p:cNvSpPr>
            <a:spLocks noChangeArrowheads="1"/>
          </p:cNvSpPr>
          <p:nvPr/>
        </p:nvSpPr>
        <p:spPr bwMode="auto">
          <a:xfrm>
            <a:off x="979256" y="173783"/>
            <a:ext cx="10233488" cy="653699"/>
          </a:xfrm>
          <a:prstGeom prst="roundRect">
            <a:avLst>
              <a:gd name="adj" fmla="val 16667"/>
            </a:avLst>
          </a:prstGeom>
          <a:noFill/>
          <a:ln w="50800"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latinLnBrk="0"/>
            <a:r>
              <a:rPr lang="ko-KR" altLang="en-US" sz="1800" b="1" dirty="0">
                <a:solidFill>
                  <a:schemeClr val="tx1"/>
                </a:solidFill>
                <a:latin typeface="+mj-lt"/>
              </a:rPr>
              <a:t>포스터 번호와 제목</a:t>
            </a:r>
            <a:r>
              <a:rPr lang="en-US" altLang="ko-KR" sz="1800" b="1" dirty="0">
                <a:solidFill>
                  <a:schemeClr val="tx1"/>
                </a:solidFill>
                <a:latin typeface="+mj-lt"/>
              </a:rPr>
              <a:t>: </a:t>
            </a:r>
            <a:r>
              <a:rPr lang="ko-KR" altLang="en-US" sz="1800" b="1" dirty="0">
                <a:solidFill>
                  <a:schemeClr val="tx1"/>
                </a:solidFill>
              </a:rPr>
              <a:t>국내 유통</a:t>
            </a:r>
            <a:r>
              <a:rPr lang="en-US" altLang="ko-KR" sz="1800" b="1" dirty="0">
                <a:solidFill>
                  <a:schemeClr val="tx1"/>
                </a:solidFill>
              </a:rPr>
              <a:t> UV </a:t>
            </a:r>
            <a:r>
              <a:rPr lang="ko-KR" altLang="en-US" sz="1800" b="1" dirty="0">
                <a:solidFill>
                  <a:schemeClr val="tx1"/>
                </a:solidFill>
              </a:rPr>
              <a:t>및 </a:t>
            </a:r>
            <a:r>
              <a:rPr lang="ko-KR" altLang="en-US" sz="1800" b="1" dirty="0" err="1">
                <a:solidFill>
                  <a:schemeClr val="tx1"/>
                </a:solidFill>
              </a:rPr>
              <a:t>청광</a:t>
            </a:r>
            <a:r>
              <a:rPr lang="ko-KR" altLang="en-US" sz="1800" b="1" dirty="0">
                <a:solidFill>
                  <a:schemeClr val="tx1"/>
                </a:solidFill>
              </a:rPr>
              <a:t> 차단 소프트콘택트렌즈의 유해광선 차단효과</a:t>
            </a:r>
          </a:p>
        </p:txBody>
      </p:sp>
      <p:cxnSp>
        <p:nvCxnSpPr>
          <p:cNvPr id="13" name="직선 연결선 12"/>
          <p:cNvCxnSpPr>
            <a:cxnSpLocks/>
          </p:cNvCxnSpPr>
          <p:nvPr/>
        </p:nvCxnSpPr>
        <p:spPr bwMode="auto">
          <a:xfrm>
            <a:off x="1310580" y="836712"/>
            <a:ext cx="9570841" cy="0"/>
          </a:xfrm>
          <a:prstGeom prst="line">
            <a:avLst/>
          </a:prstGeom>
          <a:solidFill>
            <a:schemeClr val="accent1"/>
          </a:solidFill>
          <a:ln w="19050" cap="flat" cmpd="thinThick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2367078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직사각형 181"/>
          <p:cNvSpPr>
            <a:spLocks noChangeArrowheads="1"/>
          </p:cNvSpPr>
          <p:nvPr/>
        </p:nvSpPr>
        <p:spPr bwMode="auto">
          <a:xfrm>
            <a:off x="789436" y="1735680"/>
            <a:ext cx="10602560" cy="216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arenR"/>
            </a:pPr>
            <a:endParaRPr lang="en-US" altLang="ko-KR" sz="1000" b="1" dirty="0">
              <a:latin typeface="+mn-ea"/>
              <a:ea typeface="+mn-ea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2000" b="1" dirty="0">
                <a:latin typeface="+mn-ea"/>
                <a:ea typeface="+mn-ea"/>
              </a:rPr>
              <a:t>정희영</a:t>
            </a:r>
            <a:r>
              <a:rPr lang="ko-KR" altLang="en-US" sz="2000" b="1" dirty="0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 </a:t>
            </a:r>
            <a:r>
              <a:rPr lang="en-US" altLang="ko-KR" sz="2000" b="1" dirty="0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· </a:t>
            </a:r>
            <a:r>
              <a:rPr lang="ko-KR" altLang="en-US" sz="2000" b="1" dirty="0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김하림 </a:t>
            </a:r>
            <a:r>
              <a:rPr lang="en-US" altLang="ko-KR" sz="2000" b="1" dirty="0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· </a:t>
            </a:r>
            <a:r>
              <a:rPr lang="ko-KR" altLang="en-US" sz="2000" b="1" dirty="0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정주현</a:t>
            </a:r>
            <a:r>
              <a:rPr lang="en-US" altLang="ko-KR" sz="2000" b="1" dirty="0">
                <a:latin typeface="+mn-ea"/>
                <a:ea typeface="+mn-ea"/>
              </a:rPr>
              <a:t>, </a:t>
            </a:r>
            <a:r>
              <a:rPr lang="ko-KR" altLang="en-US" sz="2000" b="1" dirty="0">
                <a:latin typeface="+mn-ea"/>
                <a:ea typeface="+mn-ea"/>
              </a:rPr>
              <a:t>자외선 영향을 받은 소프트 콘택트렌즈의 시감투과율 및 대비감도 변화에 대한 연구</a:t>
            </a:r>
            <a:r>
              <a:rPr lang="en-US" altLang="ko-KR" sz="2000" b="1" dirty="0">
                <a:latin typeface="+mn-ea"/>
                <a:ea typeface="+mn-ea"/>
              </a:rPr>
              <a:t>, </a:t>
            </a:r>
            <a:r>
              <a:rPr lang="ko-KR" altLang="en-US" sz="2000" b="1" dirty="0" err="1">
                <a:latin typeface="+mn-ea"/>
                <a:ea typeface="+mn-ea"/>
              </a:rPr>
              <a:t>대한시과학회지</a:t>
            </a:r>
            <a:r>
              <a:rPr lang="en-US" altLang="ko-KR" sz="2000" b="1" dirty="0">
                <a:latin typeface="+mn-ea"/>
                <a:ea typeface="+mn-ea"/>
              </a:rPr>
              <a:t>, 2014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2000" b="1" dirty="0" err="1">
                <a:latin typeface="+mn-ea"/>
                <a:ea typeface="+mn-ea"/>
              </a:rPr>
              <a:t>이항석</a:t>
            </a:r>
            <a:r>
              <a:rPr lang="en-US" altLang="ko-KR" sz="2000" b="1" dirty="0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 · </a:t>
            </a:r>
            <a:r>
              <a:rPr lang="ko-KR" altLang="en-US" sz="2000" b="1" dirty="0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이기석</a:t>
            </a:r>
            <a:r>
              <a:rPr lang="en-US" altLang="ko-KR" sz="2000" b="1" dirty="0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 · </a:t>
            </a:r>
            <a:r>
              <a:rPr lang="ko-KR" altLang="en-US" sz="2000" b="1" dirty="0">
                <a:latin typeface="함초롬돋움" pitchFamily="18" charset="-127"/>
                <a:ea typeface="함초롬돋움" pitchFamily="18" charset="-127"/>
                <a:cs typeface="함초롬돋움" pitchFamily="18" charset="-127"/>
              </a:rPr>
              <a:t>마기중</a:t>
            </a:r>
            <a:r>
              <a:rPr lang="en-US" altLang="ko-KR" sz="2000" b="1" dirty="0">
                <a:latin typeface="+mn-ea"/>
                <a:ea typeface="+mn-ea"/>
              </a:rPr>
              <a:t>, </a:t>
            </a:r>
            <a:r>
              <a:rPr lang="ko-KR" altLang="en-US" sz="2000" b="1" dirty="0" err="1">
                <a:latin typeface="+mn-ea"/>
                <a:ea typeface="+mn-ea"/>
              </a:rPr>
              <a:t>청광차단렌즈의</a:t>
            </a:r>
            <a:r>
              <a:rPr lang="ko-KR" altLang="en-US" sz="2000" b="1" dirty="0">
                <a:latin typeface="+mn-ea"/>
                <a:ea typeface="+mn-ea"/>
              </a:rPr>
              <a:t> 성능분석</a:t>
            </a:r>
            <a:r>
              <a:rPr lang="en-US" altLang="ko-KR" sz="2000" b="1" dirty="0">
                <a:latin typeface="+mn-ea"/>
                <a:ea typeface="+mn-ea"/>
              </a:rPr>
              <a:t>, </a:t>
            </a:r>
            <a:r>
              <a:rPr lang="ko-KR" altLang="en-US" sz="2000" b="1" dirty="0" err="1">
                <a:latin typeface="+mn-ea"/>
                <a:ea typeface="+mn-ea"/>
              </a:rPr>
              <a:t>대한시과학회지</a:t>
            </a:r>
            <a:r>
              <a:rPr lang="en-US" altLang="ko-KR" sz="2000" b="1" dirty="0">
                <a:latin typeface="+mn-ea"/>
                <a:ea typeface="+mn-ea"/>
              </a:rPr>
              <a:t>, 2017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2000" b="1" dirty="0">
                <a:latin typeface="+mn-ea"/>
                <a:ea typeface="+mn-ea"/>
              </a:rPr>
              <a:t>김용근</a:t>
            </a:r>
            <a:r>
              <a:rPr lang="en-US" altLang="ko-KR" sz="2000" b="1" dirty="0">
                <a:latin typeface="+mn-ea"/>
                <a:ea typeface="+mn-ea"/>
              </a:rPr>
              <a:t>, </a:t>
            </a:r>
            <a:r>
              <a:rPr lang="ko-KR" altLang="en-US" sz="2000" b="1" dirty="0">
                <a:latin typeface="+mn-ea"/>
                <a:ea typeface="+mn-ea"/>
              </a:rPr>
              <a:t>렌즈에서 </a:t>
            </a:r>
            <a:r>
              <a:rPr lang="en-US" altLang="ko-KR" sz="2000" b="1" dirty="0">
                <a:latin typeface="+mn-ea"/>
                <a:ea typeface="+mn-ea"/>
              </a:rPr>
              <a:t>UV </a:t>
            </a:r>
            <a:r>
              <a:rPr lang="ko-KR" altLang="en-US" sz="2000" b="1" dirty="0">
                <a:latin typeface="+mn-ea"/>
                <a:ea typeface="+mn-ea"/>
              </a:rPr>
              <a:t>차단효과의 평가방법 및 적용</a:t>
            </a:r>
            <a:r>
              <a:rPr lang="en-US" altLang="ko-KR" sz="2000" b="1" dirty="0">
                <a:latin typeface="+mn-ea"/>
                <a:ea typeface="+mn-ea"/>
              </a:rPr>
              <a:t>, </a:t>
            </a:r>
            <a:r>
              <a:rPr lang="ko-KR" altLang="en-US" sz="2000" b="1" dirty="0">
                <a:latin typeface="+mn-ea"/>
                <a:ea typeface="+mn-ea"/>
              </a:rPr>
              <a:t>한국안광학회지</a:t>
            </a:r>
            <a:r>
              <a:rPr lang="en-US" altLang="ko-KR" sz="2000" b="1" dirty="0">
                <a:latin typeface="+mn-ea"/>
                <a:ea typeface="+mn-ea"/>
              </a:rPr>
              <a:t>, 2001</a:t>
            </a:r>
          </a:p>
        </p:txBody>
      </p:sp>
      <p:sp>
        <p:nvSpPr>
          <p:cNvPr id="23" name="AutoShape 6">
            <a:extLst>
              <a:ext uri="{FF2B5EF4-FFF2-40B4-BE49-F238E27FC236}">
                <a16:creationId xmlns:a16="http://schemas.microsoft.com/office/drawing/2014/main" id="{D1CEC568-9AD7-4D85-A4E9-8973F1B46D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7462" y="1219066"/>
            <a:ext cx="2124968" cy="425289"/>
          </a:xfrm>
          <a:prstGeom prst="flowChartDelay">
            <a:avLst/>
          </a:prstGeom>
          <a:gradFill rotWithShape="1">
            <a:gsLst>
              <a:gs pos="0">
                <a:srgbClr val="0066FF"/>
              </a:gs>
              <a:gs pos="100000">
                <a:schemeClr val="bg1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36000" defTabSz="1306328"/>
            <a:r>
              <a:rPr lang="ko-KR" altLang="en-US" sz="2000" b="1" dirty="0">
                <a:latin typeface="+mn-ea"/>
                <a:ea typeface="+mn-ea"/>
              </a:rPr>
              <a:t> </a:t>
            </a:r>
            <a:r>
              <a:rPr lang="ko-KR" altLang="en-US" sz="2400" b="1" dirty="0">
                <a:latin typeface="+mn-ea"/>
                <a:ea typeface="+mn-ea"/>
              </a:rPr>
              <a:t>참고문헌</a:t>
            </a:r>
          </a:p>
        </p:txBody>
      </p:sp>
      <p:pic>
        <p:nvPicPr>
          <p:cNvPr id="24" name="Picture 34" descr="버튼1">
            <a:extLst>
              <a:ext uri="{FF2B5EF4-FFF2-40B4-BE49-F238E27FC236}">
                <a16:creationId xmlns:a16="http://schemas.microsoft.com/office/drawing/2014/main" id="{EEDF4993-54EF-4DCF-9D65-714DDE62225F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2" cstate="print">
            <a:lum bright="12000"/>
          </a:blip>
          <a:srcRect/>
          <a:stretch>
            <a:fillRect/>
          </a:stretch>
        </p:blipFill>
        <p:spPr bwMode="auto">
          <a:xfrm>
            <a:off x="695400" y="1124744"/>
            <a:ext cx="694957" cy="61393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25" name="Rectangle 65">
            <a:extLst>
              <a:ext uri="{FF2B5EF4-FFF2-40B4-BE49-F238E27FC236}">
                <a16:creationId xmlns:a16="http://schemas.microsoft.com/office/drawing/2014/main" id="{6F3FB718-FDC7-48B5-B3A6-588066BA36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4415" y="1247046"/>
            <a:ext cx="635066" cy="369332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  <a:effectLst/>
        </p:spPr>
        <p:txBody>
          <a:bodyPr lIns="22857" tIns="0" bIns="0">
            <a:spAutoFit/>
          </a:bodyPr>
          <a:lstStyle/>
          <a:p>
            <a:pPr algn="ctr">
              <a:defRPr/>
            </a:pPr>
            <a:r>
              <a:rPr lang="en-US" altLang="ko-KR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+mn-ea"/>
                <a:ea typeface="+mn-ea"/>
              </a:rPr>
              <a:t>V</a:t>
            </a:r>
          </a:p>
        </p:txBody>
      </p:sp>
      <p:sp>
        <p:nvSpPr>
          <p:cNvPr id="12" name="AutoShape 6"/>
          <p:cNvSpPr>
            <a:spLocks noChangeArrowheads="1"/>
          </p:cNvSpPr>
          <p:nvPr/>
        </p:nvSpPr>
        <p:spPr bwMode="auto">
          <a:xfrm>
            <a:off x="979256" y="173783"/>
            <a:ext cx="10233488" cy="653699"/>
          </a:xfrm>
          <a:prstGeom prst="roundRect">
            <a:avLst>
              <a:gd name="adj" fmla="val 16667"/>
            </a:avLst>
          </a:prstGeom>
          <a:noFill/>
          <a:ln w="50800"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latinLnBrk="0"/>
            <a:r>
              <a:rPr lang="ko-KR" altLang="en-US" sz="1800" b="1" dirty="0">
                <a:solidFill>
                  <a:schemeClr val="tx1"/>
                </a:solidFill>
                <a:latin typeface="+mj-lt"/>
              </a:rPr>
              <a:t>포스터 번호와 제목</a:t>
            </a:r>
            <a:r>
              <a:rPr lang="en-US" altLang="ko-KR" sz="1800" b="1" dirty="0">
                <a:solidFill>
                  <a:schemeClr val="tx1"/>
                </a:solidFill>
                <a:latin typeface="+mj-lt"/>
              </a:rPr>
              <a:t>: </a:t>
            </a:r>
            <a:r>
              <a:rPr lang="ko-KR" altLang="en-US" sz="1800" b="1" dirty="0">
                <a:solidFill>
                  <a:schemeClr val="tx1"/>
                </a:solidFill>
              </a:rPr>
              <a:t>국내 유통</a:t>
            </a:r>
            <a:r>
              <a:rPr lang="en-US" altLang="ko-KR" sz="1800" b="1" dirty="0">
                <a:solidFill>
                  <a:schemeClr val="tx1"/>
                </a:solidFill>
              </a:rPr>
              <a:t> UV </a:t>
            </a:r>
            <a:r>
              <a:rPr lang="ko-KR" altLang="en-US" sz="1800" b="1" dirty="0">
                <a:solidFill>
                  <a:schemeClr val="tx1"/>
                </a:solidFill>
              </a:rPr>
              <a:t>및 </a:t>
            </a:r>
            <a:r>
              <a:rPr lang="ko-KR" altLang="en-US" sz="1800" b="1" dirty="0" err="1">
                <a:solidFill>
                  <a:schemeClr val="tx1"/>
                </a:solidFill>
              </a:rPr>
              <a:t>청광</a:t>
            </a:r>
            <a:r>
              <a:rPr lang="ko-KR" altLang="en-US" sz="1800" b="1" dirty="0">
                <a:solidFill>
                  <a:schemeClr val="tx1"/>
                </a:solidFill>
              </a:rPr>
              <a:t> 차단 소프트콘택트렌즈의 유해광선 차단효과</a:t>
            </a:r>
          </a:p>
        </p:txBody>
      </p:sp>
      <p:cxnSp>
        <p:nvCxnSpPr>
          <p:cNvPr id="13" name="직선 연결선 12"/>
          <p:cNvCxnSpPr>
            <a:cxnSpLocks/>
          </p:cNvCxnSpPr>
          <p:nvPr/>
        </p:nvCxnSpPr>
        <p:spPr bwMode="auto">
          <a:xfrm>
            <a:off x="1310580" y="836712"/>
            <a:ext cx="9570841" cy="0"/>
          </a:xfrm>
          <a:prstGeom prst="line">
            <a:avLst/>
          </a:prstGeom>
          <a:solidFill>
            <a:schemeClr val="accent1"/>
          </a:solidFill>
          <a:ln w="19050" cap="flat" cmpd="thinThick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68151451"/>
      </p:ext>
    </p:extLst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99CCFF"/>
      </a:accent1>
      <a:accent2>
        <a:srgbClr val="CCCC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B9B9E7"/>
      </a:accent6>
      <a:hlink>
        <a:srgbClr val="3333CC"/>
      </a:hlink>
      <a:folHlink>
        <a:srgbClr val="AF67FF"/>
      </a:folHlink>
    </a:clrScheme>
    <a:fontScheme name="사용자 지정 2">
      <a:majorFont>
        <a:latin typeface="함초롬돋움"/>
        <a:ea typeface="함초롬돋움"/>
        <a:cs typeface=""/>
      </a:majorFont>
      <a:minorFont>
        <a:latin typeface="함초롬돋움"/>
        <a:ea typeface="함초롬돋움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2534</TotalTime>
  <Words>530</Words>
  <Application>Microsoft Office PowerPoint</Application>
  <PresentationFormat>와이드스크린</PresentationFormat>
  <Paragraphs>36</Paragraphs>
  <Slides>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3" baseType="lpstr">
      <vt:lpstr>굴림</vt:lpstr>
      <vt:lpstr>맑은 고딕</vt:lpstr>
      <vt:lpstr>함초롬돋움</vt:lpstr>
      <vt:lpstr>Symbol</vt:lpstr>
      <vt:lpstr>Wingdings</vt:lpstr>
      <vt:lpstr>기본 디자인</vt:lpstr>
      <vt:lpstr>국내 유통 UV 및 청광 차단 소프트콘택트렌즈의 유해광선 차단효과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WinXP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WinXP</dc:creator>
  <cp:lastModifiedBy>User</cp:lastModifiedBy>
  <cp:revision>234</cp:revision>
  <dcterms:created xsi:type="dcterms:W3CDTF">2007-11-27T23:16:29Z</dcterms:created>
  <dcterms:modified xsi:type="dcterms:W3CDTF">2020-07-07T00:42:38Z</dcterms:modified>
</cp:coreProperties>
</file>